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commentAuthors.xml" ContentType="application/vnd.openxmlformats-officedocument.presentationml.commentAuthors+xml"/>
  <Override PartName="/ppt/drawings/legacyDiagramText6.bin" ContentType="application/vnd.ms-office.legacyDiagramText"/>
  <Override PartName="/ppt/drawings/legacyDiagramText4.bin" ContentType="application/vnd.ms-office.legacyDiagramText"/>
  <Override PartName="/ppt/drawings/legacyDiagramText5.bin" ContentType="application/vnd.ms-office.legacyDiagramText"/>
  <Override PartName="/ppt/notesSlides/notesSlide6.xml" ContentType="application/vnd.openxmlformats-officedocument.presentationml.notesSlide+xml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rawings/legacyDiagramText1.bin" ContentType="application/vnd.ms-office.legacyDiagramText"/>
  <Override PartName="/ppt/drawings/legacyDiagramText2.bin" ContentType="application/vnd.ms-office.legacyDiagramText"/>
  <Override PartName="/ppt/drawings/legacyDiagramText3.bin" ContentType="application/vnd.ms-office.legacyDiagramText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  <p:sldMasterId id="2147483649" r:id="rId2"/>
  </p:sldMasterIdLst>
  <p:notesMasterIdLst>
    <p:notesMasterId r:id="rId30"/>
  </p:notesMasterIdLst>
  <p:sldIdLst>
    <p:sldId id="257" r:id="rId3"/>
    <p:sldId id="275" r:id="rId4"/>
    <p:sldId id="259" r:id="rId5"/>
    <p:sldId id="314" r:id="rId6"/>
    <p:sldId id="361" r:id="rId7"/>
    <p:sldId id="328" r:id="rId8"/>
    <p:sldId id="293" r:id="rId9"/>
    <p:sldId id="296" r:id="rId10"/>
    <p:sldId id="261" r:id="rId11"/>
    <p:sldId id="360" r:id="rId12"/>
    <p:sldId id="266" r:id="rId13"/>
    <p:sldId id="294" r:id="rId14"/>
    <p:sldId id="300" r:id="rId15"/>
    <p:sldId id="345" r:id="rId16"/>
    <p:sldId id="362" r:id="rId17"/>
    <p:sldId id="346" r:id="rId18"/>
    <p:sldId id="347" r:id="rId19"/>
    <p:sldId id="348" r:id="rId20"/>
    <p:sldId id="349" r:id="rId21"/>
    <p:sldId id="350" r:id="rId22"/>
    <p:sldId id="351" r:id="rId23"/>
    <p:sldId id="352" r:id="rId24"/>
    <p:sldId id="364" r:id="rId25"/>
    <p:sldId id="363" r:id="rId26"/>
    <p:sldId id="366" r:id="rId27"/>
    <p:sldId id="354" r:id="rId28"/>
    <p:sldId id="367" r:id="rId29"/>
  </p:sldIdLst>
  <p:sldSz cx="9144000" cy="6858000" type="screen4x3"/>
  <p:notesSz cx="7099300" cy="10234613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F Soussana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BEBE"/>
    <a:srgbClr val="EAEAEA"/>
    <a:srgbClr val="C0C0C0"/>
    <a:srgbClr val="333399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20"/>
    <p:restoredTop sz="95658" autoAdjust="0"/>
  </p:normalViewPr>
  <p:slideViewPr>
    <p:cSldViewPr>
      <p:cViewPr>
        <p:scale>
          <a:sx n="75" d="100"/>
          <a:sy n="75" d="100"/>
        </p:scale>
        <p:origin x="-1974" y="-438"/>
      </p:cViewPr>
      <p:guideLst>
        <p:guide orient="horz" pos="2160"/>
        <p:guide pos="7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06/relationships/legacyDocTextInfo" Target="legacyDocTextInfo.bin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3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6" Type="http://schemas.microsoft.com/office/2006/relationships/legacyDiagramText" Target="legacyDiagramText6.bin"/><Relationship Id="rId5" Type="http://schemas.microsoft.com/office/2006/relationships/legacyDiagramText" Target="legacyDiagramText5.bin"/><Relationship Id="rId4" Type="http://schemas.microsoft.com/office/2006/relationships/legacyDiagramText" Target="legacyDiagramText4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559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defTabSz="947738">
              <a:defRPr sz="1200" b="0">
                <a:effectLst/>
              </a:defRPr>
            </a:lvl1pPr>
          </a:lstStyle>
          <a:p>
            <a:endParaRPr lang="de-DE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9550" y="0"/>
            <a:ext cx="30543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 defTabSz="947738">
              <a:defRPr sz="1200" b="0">
                <a:effectLst/>
              </a:defRPr>
            </a:lvl1pPr>
          </a:lstStyle>
          <a:p>
            <a:endParaRPr lang="de-DE"/>
          </a:p>
        </p:txBody>
      </p:sp>
      <p:sp>
        <p:nvSpPr>
          <p:cNvPr id="1946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012825" y="785813"/>
            <a:ext cx="5132388" cy="3849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5200" y="4870450"/>
            <a:ext cx="5224463" cy="463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42488"/>
            <a:ext cx="3055938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defTabSz="947738">
              <a:defRPr sz="1200" b="0">
                <a:effectLst/>
              </a:defRPr>
            </a:lvl1pPr>
          </a:lstStyle>
          <a:p>
            <a:endParaRPr lang="de-DE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9550" y="9742488"/>
            <a:ext cx="3054350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 defTabSz="947738">
              <a:defRPr sz="1200" b="0">
                <a:effectLst/>
              </a:defRPr>
            </a:lvl1pPr>
          </a:lstStyle>
          <a:p>
            <a:fld id="{5214D584-4820-4D95-A3D0-485C07610DCF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BE1A88-FB15-4139-A617-25EE96741144}" type="slidenum">
              <a:rPr lang="de-DE"/>
              <a:pPr/>
              <a:t>4</a:t>
            </a:fld>
            <a:endParaRPr lang="de-DE"/>
          </a:p>
        </p:txBody>
      </p:sp>
      <p:sp>
        <p:nvSpPr>
          <p:cNvPr id="788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>
                <a:solidFill>
                  <a:schemeClr val="accent2"/>
                </a:solidFill>
                <a:latin typeface="Tahoma" charset="0"/>
              </a:rPr>
              <a:t>Food reserves are at a 50-year low.  By 2030 we need to be producing :</a:t>
            </a:r>
          </a:p>
          <a:p>
            <a:r>
              <a:rPr lang="fr-FR">
                <a:solidFill>
                  <a:schemeClr val="accent2"/>
                </a:solidFill>
                <a:latin typeface="Tahoma" charset="0"/>
              </a:rPr>
              <a:t>	- 50% more food, </a:t>
            </a:r>
          </a:p>
          <a:p>
            <a:r>
              <a:rPr lang="fr-FR">
                <a:solidFill>
                  <a:schemeClr val="accent2"/>
                </a:solidFill>
                <a:latin typeface="Tahoma" charset="0"/>
              </a:rPr>
              <a:t>	- 50% more energy, </a:t>
            </a:r>
          </a:p>
          <a:p>
            <a:r>
              <a:rPr lang="fr-FR">
                <a:solidFill>
                  <a:schemeClr val="accent2"/>
                </a:solidFill>
                <a:latin typeface="Tahoma" charset="0"/>
              </a:rPr>
              <a:t>	- 30% more fresh water</a:t>
            </a:r>
            <a:endParaRPr lang="fr-FR">
              <a:solidFill>
                <a:schemeClr val="accent2"/>
              </a:solidFill>
            </a:endParaRPr>
          </a:p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CA2F84-670A-4DCB-AD83-C572B5EB661B}" type="slidenum">
              <a:rPr lang="de-DE"/>
              <a:pPr/>
              <a:t>7</a:t>
            </a:fld>
            <a:endParaRPr lang="de-DE"/>
          </a:p>
        </p:txBody>
      </p:sp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3" y="4860925"/>
            <a:ext cx="5680075" cy="4605338"/>
          </a:xfrm>
        </p:spPr>
        <p:txBody>
          <a:bodyPr/>
          <a:lstStyle/>
          <a:p>
            <a:r>
              <a:rPr lang="fr-FR"/>
              <a:t>This map is cited by the EC white book on adaptation to climate change</a:t>
            </a:r>
          </a:p>
          <a:p>
            <a:r>
              <a:rPr lang="fr-FR"/>
              <a:t>There are winners and losers. However, these depend upon the CC model.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50D978-10A1-4CB1-8B36-C58C41BBA2E3}" type="slidenum">
              <a:rPr lang="de-DE"/>
              <a:pPr/>
              <a:t>14</a:t>
            </a:fld>
            <a:endParaRPr lang="de-DE"/>
          </a:p>
        </p:txBody>
      </p:sp>
      <p:sp>
        <p:nvSpPr>
          <p:cNvPr id="11469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993775" y="768350"/>
            <a:ext cx="5121275" cy="3840163"/>
          </a:xfrm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9613" y="4864100"/>
            <a:ext cx="5680075" cy="4602163"/>
          </a:xfrm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2099FC-6137-4FD7-A31C-FCD92290F756}" type="slidenum">
              <a:rPr lang="de-DE"/>
              <a:pPr/>
              <a:t>16</a:t>
            </a:fld>
            <a:endParaRPr lang="de-DE"/>
          </a:p>
        </p:txBody>
      </p:sp>
      <p:sp>
        <p:nvSpPr>
          <p:cNvPr id="1413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/>
              <a:t>The scale and dimension of the problem</a:t>
            </a:r>
          </a:p>
          <a:p>
            <a:r>
              <a:rPr lang="fr-FR"/>
              <a:t>Existing organisations</a:t>
            </a:r>
          </a:p>
          <a:p>
            <a:r>
              <a:rPr lang="fr-FR"/>
              <a:t>A fast-track initiative to solve problems</a:t>
            </a:r>
          </a:p>
          <a:p>
            <a:r>
              <a:rPr lang="fr-FR"/>
              <a:t>Gather best EU lab</a:t>
            </a:r>
          </a:p>
          <a:p>
            <a:r>
              <a:rPr lang="fr-FR"/>
              <a:t>Stengthen forces </a:t>
            </a:r>
          </a:p>
          <a:p>
            <a:r>
              <a:rPr lang="fr-FR"/>
              <a:t>Work together </a:t>
            </a:r>
          </a:p>
          <a:p>
            <a:r>
              <a:rPr lang="fr-FR"/>
              <a:t>Priorities in order to achieve, to deliver...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46C239-B0AE-4FF8-9E8D-E413682D6B00}" type="slidenum">
              <a:rPr lang="de-DE"/>
              <a:pPr/>
              <a:t>18</a:t>
            </a:fld>
            <a:endParaRPr lang="de-DE"/>
          </a:p>
        </p:txBody>
      </p:sp>
      <p:sp>
        <p:nvSpPr>
          <p:cNvPr id="1423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/>
              <a:t>Déjà approches multi et travail ensemble : organiser BDD</a:t>
            </a:r>
          </a:p>
          <a:p>
            <a:r>
              <a:rPr lang="fr-FR"/>
              <a:t>Operational network</a:t>
            </a:r>
          </a:p>
          <a:p>
            <a:r>
              <a:rPr lang="fr-FR"/>
              <a:t>Scenarios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EF6778-000B-4D50-9CA7-DE4BDD5B8969}" type="slidenum">
              <a:rPr lang="de-DE"/>
              <a:pPr/>
              <a:t>19</a:t>
            </a:fld>
            <a:endParaRPr lang="de-DE"/>
          </a:p>
        </p:txBody>
      </p:sp>
      <p:sp>
        <p:nvSpPr>
          <p:cNvPr id="1433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/>
              <a:t>Par ces défs de recherche </a:t>
            </a:r>
          </a:p>
          <a:p>
            <a:r>
              <a:rPr lang="fr-FR"/>
              <a:t>Résumé de communautés, citer les disciplines et l’intégration</a:t>
            </a:r>
          </a:p>
          <a:p>
            <a:r>
              <a:rPr lang="fr-FR"/>
              <a:t>Discuter SCAR, projets UE, </a:t>
            </a:r>
            <a:r>
              <a:rPr lang="fr-FR" b="1"/>
              <a:t>IPCC</a:t>
            </a:r>
            <a:r>
              <a:rPr lang="fr-FR"/>
              <a:t>, Challenge Program CC</a:t>
            </a:r>
          </a:p>
          <a:p>
            <a:r>
              <a:rPr lang="fr-FR"/>
              <a:t>Faire les synergies</a:t>
            </a:r>
          </a:p>
          <a:p>
            <a:r>
              <a:rPr lang="fr-FR"/>
              <a:t>Strategic options ont été discutées avec les partenaires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6690D-7D6E-44C8-B198-56C550AEF47C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76B86-9394-4597-85AF-F1696B046839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0DEAF-FF53-4A6A-8F38-61FAD8AD50B2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D1C366-4442-411A-82DC-6E3BED8AC8B2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942F7-885C-4E66-AAE9-7EB87A8E7A04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F9A52-8D2D-4B4E-9C8C-AB41B6564A7E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4C931-B380-4AAD-AD80-A70E18604611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2C0FE-E765-44B8-B0A2-0E1558AC04EE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064E51-FD58-4B50-8EBD-AD9E917FAAE9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47C035-FC5B-450E-B422-9F2D1A5FC265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EFF20C-6BC9-475C-99DF-6BA0489B9F1C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E5FE8D-25ED-476F-8EB3-A78458A81BAC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F1D03-7D8D-4EEF-99FA-7887736B6FFD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59F625-E385-44E1-9584-BD483B938164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B793A0-86F4-453A-91CE-D8309A198A7C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BBFCD-ACEE-4F39-B7EE-119B7CE4822E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F6E5C-359E-48EF-AAC7-1072566CEF79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B081C-7365-4D8B-96DC-6D3C2203431F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FD458B-4186-40CB-B89C-FCA2ACEC5B91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4B6428-5D15-4A0B-9C56-83B3A1E17983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6CD30-E300-40A4-ADC2-B21A13612436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CC5B27-EEA5-49EB-A68B-D5CDFEC557AE}" type="slidenum">
              <a:rPr lang="de-DE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</a:defRPr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/>
              </a:defRPr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</a:defRPr>
            </a:lvl1pPr>
          </a:lstStyle>
          <a:p>
            <a:fld id="{46686BF2-F3D7-4DB9-AA08-B98F7901B853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</a:defRPr>
            </a:lvl1pPr>
          </a:lstStyle>
          <a:p>
            <a:endParaRPr lang="de-DE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/>
              </a:defRPr>
            </a:lvl1pPr>
          </a:lstStyle>
          <a:p>
            <a:endParaRPr lang="de-DE"/>
          </a:p>
        </p:txBody>
      </p:sp>
      <p:sp>
        <p:nvSpPr>
          <p:cNvPr id="1126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</a:defRPr>
            </a:lvl1pPr>
          </a:lstStyle>
          <a:p>
            <a:fld id="{1661A3CC-BE4B-4417-9392-748351006E7D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11" Type="http://schemas.openxmlformats.org/officeDocument/2006/relationships/image" Target="../media/image31.wmf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B8A16-2B35-4F57-8E34-74ADE1703EEF}" type="slidenum">
              <a:rPr lang="de-DE"/>
              <a:pPr/>
              <a:t>1</a:t>
            </a:fld>
            <a:endParaRPr lang="de-DE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5516563"/>
            <a:ext cx="8713788" cy="1143000"/>
          </a:xfrm>
        </p:spPr>
        <p:txBody>
          <a:bodyPr/>
          <a:lstStyle/>
          <a:p>
            <a:r>
              <a:rPr lang="en-GB" sz="2000" b="1">
                <a:solidFill>
                  <a:schemeClr val="accent2"/>
                </a:solidFill>
                <a:latin typeface="Tahoma" charset="0"/>
              </a:rPr>
              <a:t>‘Adaptation to and mitigation of climate change in the</a:t>
            </a:r>
            <a:br>
              <a:rPr lang="en-GB" sz="2000" b="1">
                <a:solidFill>
                  <a:schemeClr val="accent2"/>
                </a:solidFill>
                <a:latin typeface="Tahoma" charset="0"/>
              </a:rPr>
            </a:br>
            <a:r>
              <a:rPr lang="en-GB" sz="2000" b="1">
                <a:solidFill>
                  <a:schemeClr val="accent2"/>
                </a:solidFill>
                <a:latin typeface="Tahoma" charset="0"/>
              </a:rPr>
              <a:t>agriculture, forestry and land use sector’</a:t>
            </a:r>
            <a:br>
              <a:rPr lang="en-GB" sz="2000" b="1">
                <a:solidFill>
                  <a:schemeClr val="accent2"/>
                </a:solidFill>
                <a:latin typeface="Tahoma" charset="0"/>
              </a:rPr>
            </a:br>
            <a:endParaRPr lang="de-DE" sz="2000" b="1">
              <a:solidFill>
                <a:schemeClr val="accent2"/>
              </a:solidFill>
              <a:latin typeface="Tahoma" charset="0"/>
            </a:endParaRPr>
          </a:p>
        </p:txBody>
      </p:sp>
      <p:pic>
        <p:nvPicPr>
          <p:cNvPr id="3075" name="Picture 3" descr="Zeichnun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447800"/>
            <a:ext cx="5105400" cy="30480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6076950" y="14652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fr-FR" sz="1800" b="0">
              <a:effectLst/>
              <a:latin typeface="Tahoma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5638800" y="1736725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 sz="1800" b="0">
              <a:solidFill>
                <a:srgbClr val="0033CC"/>
              </a:solidFill>
              <a:effectLst/>
              <a:latin typeface="Tahoma" charset="0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258888" y="0"/>
            <a:ext cx="70866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000" b="0">
                <a:solidFill>
                  <a:srgbClr val="000000"/>
                </a:solidFill>
                <a:effectLst/>
                <a:latin typeface="Tahoma" charset="0"/>
                <a:cs typeface="Times New Roman" pitchFamily="18" charset="0"/>
              </a:rPr>
              <a:t>Scientific and Technical Research Committee (CREST)</a:t>
            </a:r>
            <a:r>
              <a:rPr lang="en-GB" sz="2000">
                <a:solidFill>
                  <a:srgbClr val="000000"/>
                </a:solidFill>
                <a:effectLst/>
                <a:latin typeface="Tahoma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n-GB" sz="2000">
                <a:solidFill>
                  <a:srgbClr val="000000"/>
                </a:solidFill>
                <a:effectLst/>
                <a:latin typeface="Tahoma" charset="0"/>
                <a:cs typeface="Times New Roman" pitchFamily="18" charset="0"/>
              </a:rPr>
              <a:t>High Level Group for Joint Programming (GPC)</a:t>
            </a:r>
            <a:endParaRPr lang="de-DE" sz="2000">
              <a:solidFill>
                <a:srgbClr val="000000"/>
              </a:solidFill>
              <a:effectLst/>
              <a:latin typeface="Tahoma" charset="0"/>
              <a:cs typeface="Times New Roman" pitchFamily="18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1797050" y="4508500"/>
            <a:ext cx="5616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de-DE" sz="180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Joining Forces in Europe: </a:t>
            </a:r>
          </a:p>
          <a:p>
            <a:pPr algn="ctr"/>
            <a:r>
              <a:rPr lang="de-DE" sz="180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climate change, agriculture and food security</a:t>
            </a:r>
            <a:endParaRPr lang="de-DE" sz="1800" b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051050" y="981075"/>
            <a:ext cx="525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b="0">
                <a:effectLst/>
                <a:latin typeface="Tahoma" charset="0"/>
              </a:rPr>
              <a:t>September, 14, 2009, Brussels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A0797-6341-4B73-B8DA-FD3C4B70A0FF}" type="slidenum">
              <a:rPr lang="de-DE"/>
              <a:pPr/>
              <a:t>2</a:t>
            </a:fld>
            <a:endParaRPr lang="de-DE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-242888"/>
            <a:ext cx="7772400" cy="1143001"/>
          </a:xfrm>
        </p:spPr>
        <p:txBody>
          <a:bodyPr/>
          <a:lstStyle/>
          <a:p>
            <a:r>
              <a:rPr lang="fr-FR" sz="3600">
                <a:solidFill>
                  <a:schemeClr val="accent2"/>
                </a:solidFill>
                <a:latin typeface="Tahoma" charset="0"/>
              </a:rPr>
              <a:t>Outline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620713"/>
            <a:ext cx="7775575" cy="616585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GB" sz="2000" b="1">
                <a:latin typeface="Tahoma" charset="0"/>
              </a:rPr>
              <a:t>European and global challenge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en-GB" sz="2000" b="1">
              <a:latin typeface="Tahoma" charset="0"/>
            </a:endParaRP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GB" sz="2000" b="1">
                <a:latin typeface="Tahoma" charset="0"/>
              </a:rPr>
              <a:t>Policy relevant focus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en-GB" sz="2000" b="1">
              <a:latin typeface="Tahoma" charset="0"/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GB" sz="2000" b="1">
                <a:latin typeface="Tahoma" charset="0"/>
              </a:rPr>
              <a:t>3. 	Objectives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GB" sz="2000" b="1">
              <a:latin typeface="Tahoma" charset="0"/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GB" sz="2000" b="1">
                <a:latin typeface="Tahoma" charset="0"/>
              </a:rPr>
              <a:t>4.	Research questions being addressed</a:t>
            </a:r>
          </a:p>
          <a:p>
            <a:pPr marL="990600" lvl="1" indent="-533400">
              <a:lnSpc>
                <a:spcPct val="80000"/>
              </a:lnSpc>
              <a:buFontTx/>
              <a:buNone/>
            </a:pPr>
            <a:r>
              <a:rPr lang="en-GB" sz="1800">
                <a:latin typeface="Tahoma" charset="0"/>
              </a:rPr>
              <a:t>Defining new frontiers and strategic options</a:t>
            </a:r>
            <a:endParaRPr lang="fr-FR" sz="1800">
              <a:latin typeface="Tahoma" charset="0"/>
            </a:endParaRPr>
          </a:p>
          <a:p>
            <a:pPr marL="990600" lvl="1" indent="-533400">
              <a:lnSpc>
                <a:spcPct val="80000"/>
              </a:lnSpc>
              <a:buFontTx/>
              <a:buNone/>
            </a:pPr>
            <a:r>
              <a:rPr lang="en-GB" sz="1800">
                <a:latin typeface="Tahoma" charset="0"/>
              </a:rPr>
              <a:t>Developing and implementing specific solutions at the systems and policy levels</a:t>
            </a:r>
          </a:p>
          <a:p>
            <a:pPr marL="990600" lvl="1" indent="-533400">
              <a:lnSpc>
                <a:spcPct val="80000"/>
              </a:lnSpc>
              <a:buFontTx/>
              <a:buNone/>
            </a:pPr>
            <a:r>
              <a:rPr lang="en-GB" sz="1800">
                <a:latin typeface="Tahoma" charset="0"/>
              </a:rPr>
              <a:t>Developing highly innovative breakthrough technologies.</a:t>
            </a:r>
          </a:p>
          <a:p>
            <a:pPr marL="990600" lvl="1" indent="-533400">
              <a:lnSpc>
                <a:spcPct val="80000"/>
              </a:lnSpc>
              <a:buFontTx/>
              <a:buNone/>
            </a:pPr>
            <a:endParaRPr lang="en-GB" sz="1800">
              <a:latin typeface="Tahoma" charset="0"/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GB" sz="2000" b="1">
                <a:latin typeface="Tahoma" charset="0"/>
              </a:rPr>
              <a:t>5.	Added-value, benefits and impact</a:t>
            </a:r>
          </a:p>
          <a:p>
            <a:pPr marL="990600" lvl="1" indent="-533400">
              <a:lnSpc>
                <a:spcPct val="80000"/>
              </a:lnSpc>
              <a:buFontTx/>
              <a:buNone/>
            </a:pPr>
            <a:r>
              <a:rPr lang="en-GB" sz="1800">
                <a:latin typeface="Tahoma" charset="0"/>
              </a:rPr>
              <a:t>Benefits and impact of the JPI for European citizens and European competitiveness</a:t>
            </a:r>
          </a:p>
          <a:p>
            <a:pPr marL="990600" lvl="1" indent="-533400">
              <a:lnSpc>
                <a:spcPct val="80000"/>
              </a:lnSpc>
              <a:buFontTx/>
              <a:buNone/>
            </a:pPr>
            <a:r>
              <a:rPr lang="en-GB" sz="1800">
                <a:latin typeface="Tahoma" charset="0"/>
              </a:rPr>
              <a:t>Value added to overall current research financed from national and Community public funds </a:t>
            </a:r>
          </a:p>
          <a:p>
            <a:pPr marL="990600" lvl="1" indent="-533400">
              <a:lnSpc>
                <a:spcPct val="80000"/>
              </a:lnSpc>
              <a:buFontTx/>
              <a:buNone/>
            </a:pPr>
            <a:r>
              <a:rPr lang="en-GB" sz="1800">
                <a:latin typeface="Tahoma" charset="0"/>
              </a:rPr>
              <a:t>Need to choose the JP approach, rather than any other existing European mechanism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fr-FR" sz="2000">
              <a:latin typeface="Tahoma" charset="0"/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GB" sz="2000" b="1">
                <a:latin typeface="Tahoma" charset="0"/>
              </a:rPr>
              <a:t>6.	Preliminary estimate of human resources involved &amp; scientific and technical requirements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EE3B1-0159-4466-B3CA-B3F83D1EE5CE}" type="slidenum">
              <a:rPr lang="de-DE"/>
              <a:pPr/>
              <a:t>3</a:t>
            </a:fld>
            <a:endParaRPr lang="de-DE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684213" y="620713"/>
            <a:ext cx="7561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400" b="0" i="1">
                <a:solidFill>
                  <a:schemeClr val="accent2"/>
                </a:solidFill>
                <a:effectLst/>
                <a:latin typeface="Tahoma" charset="0"/>
              </a:rPr>
              <a:t>1.1 GHG emissions </a:t>
            </a:r>
            <a:r>
              <a:rPr lang="de-DE" sz="2400" i="1">
                <a:solidFill>
                  <a:schemeClr val="accent2"/>
                </a:solidFill>
                <a:effectLst/>
                <a:latin typeface="Tahoma" charset="0"/>
              </a:rPr>
              <a:t>accelerating</a:t>
            </a:r>
            <a:r>
              <a:rPr lang="de-DE" sz="2400" b="0" i="1">
                <a:solidFill>
                  <a:schemeClr val="accent2"/>
                </a:solidFill>
                <a:effectLst/>
                <a:latin typeface="Tahoma" charset="0"/>
              </a:rPr>
              <a:t> three times faster than anticipated by IPCC 2001 authors (Field, 2009)</a:t>
            </a:r>
            <a:endParaRPr lang="de-DE" sz="2800" b="0" i="1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23850" y="1773238"/>
            <a:ext cx="3382963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800" b="0">
                <a:effectLst/>
                <a:latin typeface="Tahoma" charset="0"/>
              </a:rPr>
              <a:t>GHG emissions have </a:t>
            </a:r>
            <a:r>
              <a:rPr lang="de-DE" sz="1800">
                <a:effectLst/>
                <a:latin typeface="Tahoma" charset="0"/>
              </a:rPr>
              <a:t>already committed a global warming of 2.4° C</a:t>
            </a:r>
          </a:p>
          <a:p>
            <a:pPr>
              <a:spcBef>
                <a:spcPct val="50000"/>
              </a:spcBef>
            </a:pPr>
            <a:r>
              <a:rPr lang="de-DE" sz="1800" b="0">
                <a:effectLst/>
                <a:latin typeface="Tahoma" charset="0"/>
              </a:rPr>
              <a:t>(Ramanathan &amp; Feng, 2008)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33400" y="115888"/>
            <a:ext cx="77104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95288" y="4954588"/>
            <a:ext cx="338296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800" b="0">
                <a:effectLst/>
                <a:latin typeface="Tahoma" charset="0"/>
              </a:rPr>
              <a:t>Probability of exceeding 2°C rises to 53-87% if global GHG emissions are still more than 25% above 2000 levels in 2020 </a:t>
            </a:r>
          </a:p>
          <a:p>
            <a:pPr>
              <a:spcBef>
                <a:spcPct val="50000"/>
              </a:spcBef>
            </a:pPr>
            <a:r>
              <a:rPr lang="de-DE" sz="1800" b="0">
                <a:effectLst/>
                <a:latin typeface="Tahoma" charset="0"/>
              </a:rPr>
              <a:t>(Meinshausen et al., 2009)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4356100" y="4941888"/>
            <a:ext cx="4572000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800" b="0">
                <a:solidFill>
                  <a:schemeClr val="accent2"/>
                </a:solidFill>
                <a:effectLst/>
                <a:latin typeface="Tahoma" charset="0"/>
              </a:rPr>
              <a:t>More warming is already in the „pipeline“ and climate is </a:t>
            </a:r>
            <a:r>
              <a:rPr lang="de-DE" sz="1800">
                <a:solidFill>
                  <a:schemeClr val="accent2"/>
                </a:solidFill>
                <a:effectLst/>
                <a:latin typeface="Tahoma" charset="0"/>
              </a:rPr>
              <a:t>nearing dangerous tipping points</a:t>
            </a:r>
            <a:r>
              <a:rPr lang="de-DE" sz="1800" b="0">
                <a:solidFill>
                  <a:schemeClr val="accent2"/>
                </a:solidFill>
                <a:effectLst/>
                <a:latin typeface="Tahoma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de-DE" sz="1800" b="0">
                <a:solidFill>
                  <a:schemeClr val="accent2"/>
                </a:solidFill>
                <a:effectLst/>
                <a:latin typeface="Tahoma" charset="0"/>
              </a:rPr>
              <a:t>(Hansen, 2008)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733800" y="1944688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de-DE" sz="1400" b="0">
                <a:effectLst/>
                <a:latin typeface="Tahoma" charset="0"/>
              </a:rPr>
              <a:t>GtC/Y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648200" y="1639888"/>
            <a:ext cx="320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0">
                <a:effectLst/>
                <a:latin typeface="Tahoma" charset="0"/>
              </a:rPr>
              <a:t>10</a:t>
            </a:r>
            <a:endParaRPr lang="de-DE" sz="1200" b="0">
              <a:effectLst/>
              <a:latin typeface="Tahoma" charset="0"/>
            </a:endParaRP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4648200" y="3773488"/>
            <a:ext cx="22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0">
                <a:effectLst/>
                <a:latin typeface="Tahoma" charset="0"/>
              </a:rPr>
              <a:t>5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4648200" y="2020888"/>
            <a:ext cx="22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0">
                <a:effectLst/>
                <a:latin typeface="Tahoma" charset="0"/>
              </a:rPr>
              <a:t>9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4648200" y="2478088"/>
            <a:ext cx="22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0">
                <a:effectLst/>
                <a:latin typeface="Tahoma" charset="0"/>
              </a:rPr>
              <a:t>8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4648200" y="2859088"/>
            <a:ext cx="22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0">
                <a:effectLst/>
                <a:latin typeface="Tahoma" charset="0"/>
              </a:rPr>
              <a:t>7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4648200" y="3316288"/>
            <a:ext cx="228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0">
                <a:effectLst/>
                <a:latin typeface="Tahoma" charset="0"/>
              </a:rPr>
              <a:t>6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14622" t="18535" r="3064" b="19983"/>
          <a:stretch>
            <a:fillRect/>
          </a:stretch>
        </p:blipFill>
        <p:spPr bwMode="auto">
          <a:xfrm>
            <a:off x="3743325" y="1557338"/>
            <a:ext cx="5400675" cy="331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51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AAE4F-338D-49B6-A56A-2CEC83E82407}" type="slidenum">
              <a:rPr lang="de-DE"/>
              <a:pPr/>
              <a:t>4</a:t>
            </a:fld>
            <a:endParaRPr lang="de-DE"/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341313"/>
            <a:ext cx="7772400" cy="1143000"/>
          </a:xfrm>
        </p:spPr>
        <p:txBody>
          <a:bodyPr/>
          <a:lstStyle/>
          <a:p>
            <a:r>
              <a:rPr lang="fr-FR" sz="3200" i="1">
                <a:solidFill>
                  <a:schemeClr val="accent2"/>
                </a:solidFill>
                <a:latin typeface="Tahoma" charset="0"/>
              </a:rPr>
              <a:t>1.2 A ‘perfect storm’</a:t>
            </a:r>
          </a:p>
        </p:txBody>
      </p:sp>
      <p:graphicFrame>
        <p:nvGraphicFramePr>
          <p:cNvPr id="73732" name="Object 4"/>
          <p:cNvGraphicFramePr>
            <a:graphicFrameLocks noChangeAspect="1"/>
          </p:cNvGraphicFramePr>
          <p:nvPr/>
        </p:nvGraphicFramePr>
        <p:xfrm>
          <a:off x="1116013" y="1341438"/>
          <a:ext cx="6335712" cy="3898900"/>
        </p:xfrm>
        <a:graphic>
          <a:graphicData uri="http://schemas.openxmlformats.org/presentationml/2006/ole">
            <p:oleObj spid="_x0000_s73732" name="Slide" r:id="rId4" imgW="4842177" imgH="3629597" progId="PowerPoint.Slide.8">
              <p:embed/>
            </p:oleObj>
          </a:graphicData>
        </a:graphic>
      </p:graphicFrame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971550" y="5084763"/>
            <a:ext cx="7345363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de-DE" sz="1800" b="0">
                <a:solidFill>
                  <a:schemeClr val="accent2"/>
                </a:solidFill>
                <a:effectLst/>
                <a:latin typeface="Tahoma" charset="0"/>
              </a:rPr>
              <a:t>A "perfect storm" of food shortages, scarce water and insufficient energy resources threaten to unleash public unrest, cross-border conflicts and mass migration as people flee from the worst-affected regions.</a:t>
            </a:r>
          </a:p>
          <a:p>
            <a:pPr algn="r"/>
            <a:r>
              <a:rPr lang="de-DE" sz="1800" b="0">
                <a:solidFill>
                  <a:schemeClr val="accent2"/>
                </a:solidFill>
                <a:effectLst/>
                <a:latin typeface="Tahoma" charset="0"/>
              </a:rPr>
              <a:t>	</a:t>
            </a:r>
            <a:r>
              <a:rPr lang="de-DE" sz="1800">
                <a:solidFill>
                  <a:schemeClr val="accent2"/>
                </a:solidFill>
                <a:effectLst/>
                <a:latin typeface="Tahoma" charset="0"/>
              </a:rPr>
              <a:t>Prof. John Beddington, UK Chief Scientific Adviser</a:t>
            </a: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533400" y="115888"/>
            <a:ext cx="77104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EFA0C-AF04-4F59-8B6A-B15B72C9A4FE}" type="slidenum">
              <a:rPr lang="de-DE"/>
              <a:pPr/>
              <a:t>5</a:t>
            </a:fld>
            <a:endParaRPr lang="de-DE"/>
          </a:p>
        </p:txBody>
      </p:sp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424862" cy="1143000"/>
          </a:xfrm>
        </p:spPr>
        <p:txBody>
          <a:bodyPr/>
          <a:lstStyle/>
          <a:p>
            <a:r>
              <a:rPr lang="fr-FR" sz="2800" i="1">
                <a:solidFill>
                  <a:schemeClr val="accent2"/>
                </a:solidFill>
                <a:latin typeface="Tahoma" charset="0"/>
              </a:rPr>
              <a:t>1.3 Early warnings and projected trends</a:t>
            </a:r>
            <a:br>
              <a:rPr lang="fr-FR" sz="2800" i="1">
                <a:solidFill>
                  <a:schemeClr val="accent2"/>
                </a:solidFill>
                <a:latin typeface="Tahoma" charset="0"/>
              </a:rPr>
            </a:br>
            <a:r>
              <a:rPr lang="fr-FR" sz="2400">
                <a:solidFill>
                  <a:schemeClr val="accent2"/>
                </a:solidFill>
                <a:latin typeface="Tahoma" charset="0"/>
              </a:rPr>
              <a:t>i) Drought increase</a:t>
            </a:r>
          </a:p>
        </p:txBody>
      </p:sp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533400" y="115888"/>
            <a:ext cx="77104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139273" name="Text Box 9"/>
          <p:cNvSpPr txBox="1">
            <a:spLocks noChangeArrowheads="1"/>
          </p:cNvSpPr>
          <p:nvPr/>
        </p:nvSpPr>
        <p:spPr bwMode="auto">
          <a:xfrm>
            <a:off x="1473200" y="5922963"/>
            <a:ext cx="61356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FR" sz="1600">
                <a:solidFill>
                  <a:schemeClr val="accent2"/>
                </a:solidFill>
                <a:effectLst/>
                <a:latin typeface="Tahoma" charset="0"/>
              </a:rPr>
              <a:t>Severe summer droughts are projected over South Europe</a:t>
            </a:r>
          </a:p>
          <a:p>
            <a:pPr algn="ctr"/>
            <a:r>
              <a:rPr lang="fr-FR" sz="1600">
                <a:solidFill>
                  <a:schemeClr val="accent2"/>
                </a:solidFill>
                <a:effectLst/>
                <a:latin typeface="Tahoma" charset="0"/>
              </a:rPr>
              <a:t>and the Mediterranean basin</a:t>
            </a:r>
          </a:p>
        </p:txBody>
      </p:sp>
      <p:grpSp>
        <p:nvGrpSpPr>
          <p:cNvPr id="139284" name="Group 20"/>
          <p:cNvGrpSpPr>
            <a:grpSpLocks/>
          </p:cNvGrpSpPr>
          <p:nvPr/>
        </p:nvGrpSpPr>
        <p:grpSpPr bwMode="auto">
          <a:xfrm>
            <a:off x="0" y="1533525"/>
            <a:ext cx="4614863" cy="4081463"/>
            <a:chOff x="0" y="966"/>
            <a:chExt cx="2907" cy="2571"/>
          </a:xfrm>
        </p:grpSpPr>
        <p:pic>
          <p:nvPicPr>
            <p:cNvPr id="139271" name="Picture 7"/>
            <p:cNvPicPr>
              <a:picLocks noChangeAspect="1" noChangeArrowheads="1"/>
            </p:cNvPicPr>
            <p:nvPr/>
          </p:nvPicPr>
          <p:blipFill>
            <a:blip r:embed="rId2"/>
            <a:srcRect l="19830" r="9673" b="57523"/>
            <a:stretch>
              <a:fillRect/>
            </a:stretch>
          </p:blipFill>
          <p:spPr bwMode="auto">
            <a:xfrm>
              <a:off x="0" y="1117"/>
              <a:ext cx="2907" cy="19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9272" name="Text Box 8"/>
            <p:cNvSpPr txBox="1">
              <a:spLocks noChangeArrowheads="1"/>
            </p:cNvSpPr>
            <p:nvPr/>
          </p:nvSpPr>
          <p:spPr bwMode="auto">
            <a:xfrm>
              <a:off x="295" y="3113"/>
              <a:ext cx="208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1200">
                  <a:solidFill>
                    <a:srgbClr val="FF0000"/>
                  </a:solidFill>
                  <a:effectLst/>
                  <a:latin typeface="Tahoma" charset="0"/>
                </a:rPr>
                <a:t>Increased drought</a:t>
              </a:r>
              <a:r>
                <a:rPr lang="fr-FR" sz="1200">
                  <a:effectLst/>
                  <a:latin typeface="Tahoma" charset="0"/>
                </a:rPr>
                <a:t>	</a:t>
              </a:r>
              <a:r>
                <a:rPr lang="fr-FR" sz="1200">
                  <a:solidFill>
                    <a:srgbClr val="333399"/>
                  </a:solidFill>
                  <a:effectLst/>
                  <a:latin typeface="Tahoma" charset="0"/>
                </a:rPr>
                <a:t>Recuced drought</a:t>
              </a:r>
            </a:p>
          </p:txBody>
        </p:sp>
        <p:sp>
          <p:nvSpPr>
            <p:cNvPr id="139275" name="Text Box 11"/>
            <p:cNvSpPr txBox="1">
              <a:spLocks noChangeArrowheads="1"/>
            </p:cNvSpPr>
            <p:nvPr/>
          </p:nvSpPr>
          <p:spPr bwMode="auto">
            <a:xfrm>
              <a:off x="0" y="1207"/>
              <a:ext cx="285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1400"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(a)</a:t>
              </a:r>
            </a:p>
          </p:txBody>
        </p:sp>
        <p:sp>
          <p:nvSpPr>
            <p:cNvPr id="139276" name="Text Box 12"/>
            <p:cNvSpPr txBox="1">
              <a:spLocks noChangeArrowheads="1"/>
            </p:cNvSpPr>
            <p:nvPr/>
          </p:nvSpPr>
          <p:spPr bwMode="auto">
            <a:xfrm>
              <a:off x="249" y="3249"/>
              <a:ext cx="187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fr-FR" sz="1200">
                <a:effectLst/>
                <a:latin typeface="Tahoma" charset="0"/>
              </a:endParaRPr>
            </a:p>
            <a:p>
              <a:r>
                <a:rPr lang="fr-FR" sz="1200">
                  <a:effectLst/>
                  <a:latin typeface="Tahoma" charset="0"/>
                </a:rPr>
                <a:t>IPCC, 2008, Special Report on water</a:t>
              </a:r>
            </a:p>
          </p:txBody>
        </p:sp>
        <p:sp>
          <p:nvSpPr>
            <p:cNvPr id="139277" name="Text Box 13"/>
            <p:cNvSpPr txBox="1">
              <a:spLocks noChangeArrowheads="1"/>
            </p:cNvSpPr>
            <p:nvPr/>
          </p:nvSpPr>
          <p:spPr bwMode="auto">
            <a:xfrm>
              <a:off x="793" y="966"/>
              <a:ext cx="1085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1900 to 2000</a:t>
              </a:r>
            </a:p>
          </p:txBody>
        </p:sp>
        <p:sp>
          <p:nvSpPr>
            <p:cNvPr id="139279" name="Oval 15"/>
            <p:cNvSpPr>
              <a:spLocks noChangeArrowheads="1"/>
            </p:cNvSpPr>
            <p:nvPr/>
          </p:nvSpPr>
          <p:spPr bwMode="auto">
            <a:xfrm>
              <a:off x="1143" y="1386"/>
              <a:ext cx="499" cy="454"/>
            </a:xfrm>
            <a:prstGeom prst="ellips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grpSp>
        <p:nvGrpSpPr>
          <p:cNvPr id="139283" name="Group 19"/>
          <p:cNvGrpSpPr>
            <a:grpSpLocks/>
          </p:cNvGrpSpPr>
          <p:nvPr/>
        </p:nvGrpSpPr>
        <p:grpSpPr bwMode="auto">
          <a:xfrm>
            <a:off x="4572000" y="1524000"/>
            <a:ext cx="4643438" cy="4090988"/>
            <a:chOff x="2880" y="960"/>
            <a:chExt cx="2925" cy="2577"/>
          </a:xfrm>
        </p:grpSpPr>
        <p:pic>
          <p:nvPicPr>
            <p:cNvPr id="139270" name="Picture 6"/>
            <p:cNvPicPr>
              <a:picLocks noChangeAspect="1" noChangeArrowheads="1"/>
            </p:cNvPicPr>
            <p:nvPr/>
          </p:nvPicPr>
          <p:blipFill>
            <a:blip r:embed="rId3"/>
            <a:srcRect l="48589" r="1958" b="17198"/>
            <a:stretch>
              <a:fillRect/>
            </a:stretch>
          </p:blipFill>
          <p:spPr bwMode="auto">
            <a:xfrm>
              <a:off x="2880" y="1117"/>
              <a:ext cx="2925" cy="19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9274" name="Text Box 10"/>
            <p:cNvSpPr txBox="1">
              <a:spLocks noChangeArrowheads="1"/>
            </p:cNvSpPr>
            <p:nvPr/>
          </p:nvSpPr>
          <p:spPr bwMode="auto">
            <a:xfrm>
              <a:off x="3299" y="3364"/>
              <a:ext cx="1985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1200">
                  <a:effectLst/>
                  <a:latin typeface="Tahoma" charset="0"/>
                </a:rPr>
                <a:t>IPCC, 2007, Fourth Assessment Report</a:t>
              </a:r>
            </a:p>
          </p:txBody>
        </p:sp>
        <p:sp>
          <p:nvSpPr>
            <p:cNvPr id="139278" name="Text Box 14"/>
            <p:cNvSpPr txBox="1">
              <a:spLocks noChangeArrowheads="1"/>
            </p:cNvSpPr>
            <p:nvPr/>
          </p:nvSpPr>
          <p:spPr bwMode="auto">
            <a:xfrm>
              <a:off x="4150" y="960"/>
              <a:ext cx="1085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2000 to 2100</a:t>
              </a:r>
            </a:p>
          </p:txBody>
        </p:sp>
        <p:sp>
          <p:nvSpPr>
            <p:cNvPr id="139280" name="Oval 16"/>
            <p:cNvSpPr>
              <a:spLocks noChangeArrowheads="1"/>
            </p:cNvSpPr>
            <p:nvPr/>
          </p:nvSpPr>
          <p:spPr bwMode="auto">
            <a:xfrm>
              <a:off x="4179" y="1429"/>
              <a:ext cx="499" cy="454"/>
            </a:xfrm>
            <a:prstGeom prst="ellips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39281" name="Text Box 17"/>
            <p:cNvSpPr txBox="1">
              <a:spLocks noChangeArrowheads="1"/>
            </p:cNvSpPr>
            <p:nvPr/>
          </p:nvSpPr>
          <p:spPr bwMode="auto">
            <a:xfrm>
              <a:off x="3152" y="3113"/>
              <a:ext cx="208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1200">
                  <a:solidFill>
                    <a:srgbClr val="FF0000"/>
                  </a:solidFill>
                  <a:effectLst/>
                  <a:latin typeface="Tahoma" charset="0"/>
                </a:rPr>
                <a:t>Increased drought</a:t>
              </a:r>
              <a:r>
                <a:rPr lang="fr-FR" sz="1200">
                  <a:effectLst/>
                  <a:latin typeface="Tahoma" charset="0"/>
                </a:rPr>
                <a:t>	</a:t>
              </a:r>
              <a:r>
                <a:rPr lang="fr-FR" sz="1200">
                  <a:solidFill>
                    <a:srgbClr val="333399"/>
                  </a:solidFill>
                  <a:effectLst/>
                  <a:latin typeface="Tahoma" charset="0"/>
                </a:rPr>
                <a:t>Recuced drought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7BED6-2782-42EC-B2BA-14AE7CDD2D90}" type="slidenum">
              <a:rPr lang="de-DE"/>
              <a:pPr/>
              <a:t>6</a:t>
            </a:fld>
            <a:endParaRPr lang="de-DE"/>
          </a:p>
        </p:txBody>
      </p:sp>
      <p:pic>
        <p:nvPicPr>
          <p:cNvPr id="90116" name="Picture 4"/>
          <p:cNvPicPr>
            <a:picLocks noChangeAspect="1" noChangeArrowheads="1"/>
          </p:cNvPicPr>
          <p:nvPr/>
        </p:nvPicPr>
        <p:blipFill>
          <a:blip r:embed="rId2"/>
          <a:srcRect t="12773"/>
          <a:stretch>
            <a:fillRect/>
          </a:stretch>
        </p:blipFill>
        <p:spPr bwMode="auto">
          <a:xfrm>
            <a:off x="250825" y="1352550"/>
            <a:ext cx="8459788" cy="380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0119" name="Rectangle 7"/>
          <p:cNvSpPr>
            <a:spLocks noChangeArrowheads="1"/>
          </p:cNvSpPr>
          <p:nvPr/>
        </p:nvSpPr>
        <p:spPr bwMode="auto">
          <a:xfrm>
            <a:off x="179388" y="5213350"/>
            <a:ext cx="89646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Aft>
                <a:spcPct val="35000"/>
              </a:spcAft>
              <a:buFontTx/>
              <a:buChar char="•"/>
            </a:pPr>
            <a:r>
              <a:rPr lang="en-US" sz="1800" b="0">
                <a:solidFill>
                  <a:srgbClr val="000000"/>
                </a:solidFill>
                <a:effectLst/>
                <a:latin typeface="Tahoma" charset="0"/>
              </a:rPr>
              <a:t> The number of undernourished people has reached </a:t>
            </a:r>
            <a:r>
              <a:rPr lang="en-US" sz="1800">
                <a:solidFill>
                  <a:srgbClr val="000000"/>
                </a:solidFill>
                <a:effectLst/>
                <a:latin typeface="Tahoma" charset="0"/>
              </a:rPr>
              <a:t>1 billion </a:t>
            </a:r>
            <a:r>
              <a:rPr lang="en-US" sz="1800" b="0">
                <a:solidFill>
                  <a:srgbClr val="000000"/>
                </a:solidFill>
                <a:effectLst/>
                <a:latin typeface="Tahoma" charset="0"/>
              </a:rPr>
              <a:t>this year for the first time ever (FAO, 2009)</a:t>
            </a:r>
          </a:p>
          <a:p>
            <a:pPr eaLnBrk="1" hangingPunct="1">
              <a:spcAft>
                <a:spcPct val="35000"/>
              </a:spcAft>
              <a:buFontTx/>
              <a:buChar char="•"/>
            </a:pPr>
            <a:r>
              <a:rPr lang="en-US" sz="1800" b="0">
                <a:solidFill>
                  <a:srgbClr val="000000"/>
                </a:solidFill>
                <a:effectLst/>
                <a:latin typeface="Tahoma" charset="0"/>
              </a:rPr>
              <a:t> </a:t>
            </a:r>
            <a:r>
              <a:rPr lang="fr-FR" sz="1800" b="0">
                <a:solidFill>
                  <a:schemeClr val="tx2"/>
                </a:solidFill>
                <a:effectLst/>
                <a:latin typeface="Tahoma" charset="0"/>
              </a:rPr>
              <a:t>Unprecedented drop in world grain stocks in 2008 (</a:t>
            </a:r>
            <a:r>
              <a:rPr lang="fr-FR" sz="1800">
                <a:solidFill>
                  <a:schemeClr val="tx2"/>
                </a:solidFill>
                <a:effectLst/>
                <a:latin typeface="Tahoma" charset="0"/>
              </a:rPr>
              <a:t>only 40 days of consumption</a:t>
            </a:r>
            <a:r>
              <a:rPr lang="fr-FR" sz="1800" b="0">
                <a:solidFill>
                  <a:schemeClr val="tx2"/>
                </a:solidFill>
                <a:effectLst/>
                <a:latin typeface="Tahoma" charset="0"/>
              </a:rPr>
              <a:t>)</a:t>
            </a:r>
            <a:endParaRPr lang="en-US" sz="1800" b="0">
              <a:solidFill>
                <a:schemeClr val="tx2"/>
              </a:solidFill>
              <a:effectLst/>
              <a:latin typeface="Tahoma" charset="0"/>
            </a:endParaRPr>
          </a:p>
          <a:p>
            <a:pPr eaLnBrk="1" hangingPunct="1">
              <a:spcAft>
                <a:spcPct val="35000"/>
              </a:spcAft>
              <a:buFontTx/>
              <a:buChar char="•"/>
            </a:pPr>
            <a:r>
              <a:rPr lang="en-US" sz="1800" b="0">
                <a:solidFill>
                  <a:schemeClr val="tx2"/>
                </a:solidFill>
                <a:effectLst/>
                <a:latin typeface="Tahoma" charset="0"/>
              </a:rPr>
              <a:t> </a:t>
            </a:r>
            <a:r>
              <a:rPr lang="fr-FR" sz="1800" b="0">
                <a:effectLst/>
                <a:latin typeface="Arial" charset="0"/>
              </a:rPr>
              <a:t>30% of farmers in developing countries are food-insecure</a:t>
            </a:r>
          </a:p>
        </p:txBody>
      </p:sp>
      <p:sp>
        <p:nvSpPr>
          <p:cNvPr id="90121" name="Rectangle 9"/>
          <p:cNvSpPr>
            <a:spLocks noChangeArrowheads="1"/>
          </p:cNvSpPr>
          <p:nvPr/>
        </p:nvSpPr>
        <p:spPr bwMode="auto">
          <a:xfrm>
            <a:off x="250825" y="190500"/>
            <a:ext cx="84248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2800" b="0" i="1">
                <a:solidFill>
                  <a:schemeClr val="accent2"/>
                </a:solidFill>
                <a:effectLst/>
                <a:latin typeface="Tahoma" charset="0"/>
              </a:rPr>
              <a:t>1.3 Early warnings and projected trends</a:t>
            </a:r>
            <a:br>
              <a:rPr lang="fr-FR" sz="2800" b="0" i="1">
                <a:solidFill>
                  <a:schemeClr val="accent2"/>
                </a:solidFill>
                <a:effectLst/>
                <a:latin typeface="Tahoma" charset="0"/>
              </a:rPr>
            </a:br>
            <a:r>
              <a:rPr lang="fr-FR" sz="2400" b="0">
                <a:solidFill>
                  <a:schemeClr val="accent2"/>
                </a:solidFill>
                <a:effectLst/>
                <a:latin typeface="Tahoma" charset="0"/>
              </a:rPr>
              <a:t>ii) Rising food insecurity</a:t>
            </a:r>
          </a:p>
        </p:txBody>
      </p:sp>
      <p:sp>
        <p:nvSpPr>
          <p:cNvPr id="90122" name="Text Box 10"/>
          <p:cNvSpPr txBox="1">
            <a:spLocks noChangeArrowheads="1"/>
          </p:cNvSpPr>
          <p:nvPr/>
        </p:nvSpPr>
        <p:spPr bwMode="auto">
          <a:xfrm>
            <a:off x="533400" y="-26988"/>
            <a:ext cx="7710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B684B-31FC-4A88-B7D9-7E3FDB356CCD}" type="slidenum">
              <a:rPr lang="de-DE"/>
              <a:pPr/>
              <a:t>7</a:t>
            </a:fld>
            <a:endParaRPr lang="de-DE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250825" y="190500"/>
            <a:ext cx="84248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2800" b="0" i="1">
                <a:solidFill>
                  <a:schemeClr val="accent2"/>
                </a:solidFill>
                <a:effectLst/>
                <a:latin typeface="Tahoma" charset="0"/>
              </a:rPr>
              <a:t>1.3 Early warnings and projected trends</a:t>
            </a:r>
            <a:br>
              <a:rPr lang="fr-FR" sz="2800" b="0" i="1">
                <a:solidFill>
                  <a:schemeClr val="accent2"/>
                </a:solidFill>
                <a:effectLst/>
                <a:latin typeface="Tahoma" charset="0"/>
              </a:rPr>
            </a:br>
            <a:r>
              <a:rPr lang="fr-FR" sz="2400" b="0">
                <a:solidFill>
                  <a:schemeClr val="accent2"/>
                </a:solidFill>
                <a:effectLst/>
                <a:latin typeface="Tahoma" charset="0"/>
              </a:rPr>
              <a:t>ii) Stagnating yields and rising food insecurity</a:t>
            </a: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533400" y="-26988"/>
            <a:ext cx="7710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  <p:pic>
        <p:nvPicPr>
          <p:cNvPr id="50185" name="Picture 18" descr="cline5"/>
          <p:cNvPicPr>
            <a:picLocks noChangeAspect="1" noChangeArrowheads="1"/>
          </p:cNvPicPr>
          <p:nvPr/>
        </p:nvPicPr>
        <p:blipFill>
          <a:blip r:embed="rId3"/>
          <a:srcRect t="10588" r="2237" b="10622"/>
          <a:stretch>
            <a:fillRect/>
          </a:stretch>
        </p:blipFill>
        <p:spPr bwMode="auto">
          <a:xfrm>
            <a:off x="4319588" y="1827213"/>
            <a:ext cx="4716462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0193" name="Group 17"/>
          <p:cNvGrpSpPr>
            <a:grpSpLocks/>
          </p:cNvGrpSpPr>
          <p:nvPr/>
        </p:nvGrpSpPr>
        <p:grpSpPr bwMode="auto">
          <a:xfrm>
            <a:off x="107950" y="1393825"/>
            <a:ext cx="6677025" cy="4178300"/>
            <a:chOff x="68" y="934"/>
            <a:chExt cx="4206" cy="2632"/>
          </a:xfrm>
        </p:grpSpPr>
        <p:sp>
          <p:nvSpPr>
            <p:cNvPr id="50186" name="Text Box 10"/>
            <p:cNvSpPr txBox="1">
              <a:spLocks noChangeArrowheads="1"/>
            </p:cNvSpPr>
            <p:nvPr/>
          </p:nvSpPr>
          <p:spPr bwMode="auto">
            <a:xfrm>
              <a:off x="975" y="934"/>
              <a:ext cx="329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000">
                  <a:effectLst/>
                  <a:latin typeface="Arial Narrow" pitchFamily="34" charset="0"/>
                </a:rPr>
                <a:t>Climate Change Impacts on Crop Yields, 2000-2080</a:t>
              </a:r>
            </a:p>
          </p:txBody>
        </p:sp>
        <p:grpSp>
          <p:nvGrpSpPr>
            <p:cNvPr id="50190" name="Group 14"/>
            <p:cNvGrpSpPr>
              <a:grpSpLocks/>
            </p:cNvGrpSpPr>
            <p:nvPr/>
          </p:nvGrpSpPr>
          <p:grpSpPr bwMode="auto">
            <a:xfrm>
              <a:off x="68" y="1250"/>
              <a:ext cx="2117" cy="2316"/>
              <a:chOff x="249" y="1250"/>
              <a:chExt cx="2117" cy="2316"/>
            </a:xfrm>
          </p:grpSpPr>
          <p:pic>
            <p:nvPicPr>
              <p:cNvPr id="50180" name="Picture 4"/>
              <p:cNvPicPr>
                <a:picLocks noChangeAspect="1" noChangeArrowheads="1"/>
              </p:cNvPicPr>
              <p:nvPr/>
            </p:nvPicPr>
            <p:blipFill>
              <a:blip r:embed="rId4"/>
              <a:srcRect l="-6888"/>
              <a:stretch>
                <a:fillRect/>
              </a:stretch>
            </p:blipFill>
            <p:spPr bwMode="auto">
              <a:xfrm>
                <a:off x="249" y="1250"/>
                <a:ext cx="2117" cy="2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0189" name="Line 13"/>
              <p:cNvSpPr>
                <a:spLocks noChangeShapeType="1"/>
              </p:cNvSpPr>
              <p:nvPr/>
            </p:nvSpPr>
            <p:spPr bwMode="auto">
              <a:xfrm>
                <a:off x="385" y="1298"/>
                <a:ext cx="0" cy="226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fr-FR"/>
              </a:p>
            </p:txBody>
          </p:sp>
        </p:grpSp>
      </p:grpSp>
      <p:sp>
        <p:nvSpPr>
          <p:cNvPr id="50191" name="Rectangle 15"/>
          <p:cNvSpPr>
            <a:spLocks noChangeArrowheads="1"/>
          </p:cNvSpPr>
          <p:nvPr/>
        </p:nvSpPr>
        <p:spPr bwMode="auto">
          <a:xfrm>
            <a:off x="107950" y="5645150"/>
            <a:ext cx="8964613" cy="110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Aft>
                <a:spcPct val="35000"/>
              </a:spcAft>
              <a:buFontTx/>
              <a:buChar char="•"/>
            </a:pPr>
            <a:r>
              <a:rPr lang="en-US" sz="1800" b="0">
                <a:solidFill>
                  <a:srgbClr val="000000"/>
                </a:solidFill>
                <a:effectLst/>
                <a:latin typeface="Tahoma" charset="0"/>
              </a:rPr>
              <a:t> Wheat </a:t>
            </a:r>
            <a:r>
              <a:rPr lang="en-US" sz="1800">
                <a:solidFill>
                  <a:srgbClr val="000000"/>
                </a:solidFill>
                <a:effectLst/>
                <a:latin typeface="Tahoma" charset="0"/>
              </a:rPr>
              <a:t>yields are already stagnating</a:t>
            </a:r>
            <a:r>
              <a:rPr lang="en-US" sz="1800" b="0">
                <a:solidFill>
                  <a:srgbClr val="000000"/>
                </a:solidFill>
                <a:effectLst/>
                <a:latin typeface="Tahoma" charset="0"/>
              </a:rPr>
              <a:t> in Europe</a:t>
            </a:r>
          </a:p>
          <a:p>
            <a:pPr eaLnBrk="1" hangingPunct="1">
              <a:spcAft>
                <a:spcPct val="35000"/>
              </a:spcAft>
              <a:buFontTx/>
              <a:buChar char="•"/>
            </a:pPr>
            <a:r>
              <a:rPr lang="en-US" sz="1800" b="0">
                <a:solidFill>
                  <a:srgbClr val="000000"/>
                </a:solidFill>
                <a:effectLst/>
                <a:latin typeface="Tahoma" charset="0"/>
              </a:rPr>
              <a:t> Projected declines in crop yields </a:t>
            </a:r>
            <a:r>
              <a:rPr lang="en-US" sz="1800">
                <a:solidFill>
                  <a:srgbClr val="000000"/>
                </a:solidFill>
                <a:effectLst/>
                <a:latin typeface="Tahoma" charset="0"/>
              </a:rPr>
              <a:t>threaten food security</a:t>
            </a:r>
          </a:p>
          <a:p>
            <a:pPr eaLnBrk="1" hangingPunct="1">
              <a:spcAft>
                <a:spcPct val="35000"/>
              </a:spcAft>
              <a:buFontTx/>
              <a:buChar char="•"/>
            </a:pPr>
            <a:r>
              <a:rPr lang="en-US" sz="1800" b="0">
                <a:solidFill>
                  <a:srgbClr val="000000"/>
                </a:solidFill>
                <a:effectLst/>
                <a:latin typeface="Tahoma" charset="0"/>
              </a:rPr>
              <a:t> This will induce </a:t>
            </a:r>
            <a:r>
              <a:rPr lang="en-GB" sz="1800" b="0">
                <a:effectLst/>
                <a:latin typeface="Tahoma" charset="0"/>
              </a:rPr>
              <a:t>high risks of </a:t>
            </a:r>
            <a:r>
              <a:rPr lang="en-GB" sz="1800">
                <a:effectLst/>
                <a:latin typeface="Tahoma" charset="0"/>
              </a:rPr>
              <a:t>political instability</a:t>
            </a:r>
            <a:r>
              <a:rPr lang="en-US" sz="1800" b="0">
                <a:solidFill>
                  <a:srgbClr val="000000"/>
                </a:solidFill>
                <a:effectLst/>
                <a:latin typeface="Tahoma" charset="0"/>
              </a:rPr>
              <a:t> </a:t>
            </a:r>
            <a:r>
              <a:rPr lang="en-GB" sz="1800" b="0">
                <a:effectLst/>
                <a:latin typeface="Tahoma" charset="0"/>
              </a:rPr>
              <a:t>in Africa, Middle-East, South Asia</a:t>
            </a:r>
            <a:endParaRPr lang="fr-FR" sz="1800" b="0"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2FF66-7D59-421C-A91F-66D9C083A0B2}" type="slidenum">
              <a:rPr lang="de-DE"/>
              <a:pPr/>
              <a:t>8</a:t>
            </a:fld>
            <a:endParaRPr lang="de-DE"/>
          </a:p>
        </p:txBody>
      </p:sp>
      <p:grpSp>
        <p:nvGrpSpPr>
          <p:cNvPr id="55304" name="Group 8"/>
          <p:cNvGrpSpPr>
            <a:grpSpLocks/>
          </p:cNvGrpSpPr>
          <p:nvPr/>
        </p:nvGrpSpPr>
        <p:grpSpPr bwMode="auto">
          <a:xfrm>
            <a:off x="-36513" y="1390650"/>
            <a:ext cx="5472113" cy="4702175"/>
            <a:chOff x="999" y="754"/>
            <a:chExt cx="3650" cy="3175"/>
          </a:xfrm>
        </p:grpSpPr>
        <p:pic>
          <p:nvPicPr>
            <p:cNvPr id="55298" name="Picture 2"/>
            <p:cNvPicPr>
              <a:picLocks noChangeAspect="1" noChangeArrowheads="1"/>
            </p:cNvPicPr>
            <p:nvPr/>
          </p:nvPicPr>
          <p:blipFill>
            <a:blip r:embed="rId2"/>
            <a:srcRect l="1225" t="1944" r="2109" b="31209"/>
            <a:stretch>
              <a:fillRect/>
            </a:stretch>
          </p:blipFill>
          <p:spPr bwMode="auto">
            <a:xfrm>
              <a:off x="1020" y="754"/>
              <a:ext cx="3629" cy="3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5299" name="Text Box 3"/>
            <p:cNvSpPr txBox="1">
              <a:spLocks noChangeArrowheads="1"/>
            </p:cNvSpPr>
            <p:nvPr/>
          </p:nvSpPr>
          <p:spPr bwMode="auto">
            <a:xfrm>
              <a:off x="999" y="3702"/>
              <a:ext cx="1855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fr-FR" sz="1600" b="0">
                  <a:effectLst/>
                  <a:latin typeface="Arial" charset="0"/>
                </a:rPr>
                <a:t>(Allen et al., 2009, </a:t>
              </a:r>
              <a:r>
                <a:rPr lang="fr-FR" sz="1600" b="0" i="1">
                  <a:effectLst/>
                  <a:latin typeface="Arial" charset="0"/>
                </a:rPr>
                <a:t>Unasylva</a:t>
              </a:r>
              <a:r>
                <a:rPr lang="fr-FR" sz="1600" b="0">
                  <a:effectLst/>
                  <a:latin typeface="Arial" charset="0"/>
                </a:rPr>
                <a:t>)</a:t>
              </a:r>
            </a:p>
          </p:txBody>
        </p:sp>
      </p:grp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50825" y="190500"/>
            <a:ext cx="84248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2800" b="0" i="1">
                <a:solidFill>
                  <a:schemeClr val="accent2"/>
                </a:solidFill>
                <a:effectLst/>
                <a:latin typeface="Tahoma" charset="0"/>
              </a:rPr>
              <a:t>1.3 Early warnings and projected trends</a:t>
            </a:r>
            <a:br>
              <a:rPr lang="fr-FR" sz="2800" b="0" i="1">
                <a:solidFill>
                  <a:schemeClr val="accent2"/>
                </a:solidFill>
                <a:effectLst/>
                <a:latin typeface="Tahoma" charset="0"/>
              </a:rPr>
            </a:br>
            <a:r>
              <a:rPr lang="fr-FR" sz="2400" b="0">
                <a:solidFill>
                  <a:schemeClr val="accent2"/>
                </a:solidFill>
                <a:effectLst/>
                <a:latin typeface="Tahoma" charset="0"/>
              </a:rPr>
              <a:t>iii) Forest decline and biodiversity loss</a:t>
            </a: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533400" y="-26988"/>
            <a:ext cx="7710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5651500" y="1628775"/>
            <a:ext cx="3332163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1400" b="0">
                <a:effectLst/>
                <a:latin typeface="Tahoma" charset="0"/>
              </a:rPr>
              <a:t>Forests and other managed ecosystems are highly vulnerable to climate change</a:t>
            </a:r>
          </a:p>
          <a:p>
            <a:endParaRPr lang="fr-FR" sz="1400" b="0">
              <a:effectLst/>
              <a:latin typeface="Tahoma" charset="0"/>
            </a:endParaRPr>
          </a:p>
          <a:p>
            <a:r>
              <a:rPr lang="fr-FR" sz="1400" b="0">
                <a:effectLst/>
                <a:latin typeface="Tahoma" charset="0"/>
              </a:rPr>
              <a:t>Widespread occurence of </a:t>
            </a:r>
            <a:r>
              <a:rPr lang="fr-FR" sz="1400">
                <a:effectLst/>
                <a:latin typeface="Tahoma" charset="0"/>
              </a:rPr>
              <a:t>climate change induced tree mortality and forest decline</a:t>
            </a:r>
          </a:p>
          <a:p>
            <a:endParaRPr lang="fr-FR" sz="1400">
              <a:effectLst/>
              <a:latin typeface="Tahoma" charset="0"/>
            </a:endParaRPr>
          </a:p>
          <a:p>
            <a:r>
              <a:rPr lang="fr-FR" sz="1400">
                <a:effectLst/>
                <a:latin typeface="Tahoma" charset="0"/>
              </a:rPr>
              <a:t>Increased frequency of storms and wildfires</a:t>
            </a:r>
          </a:p>
        </p:txBody>
      </p:sp>
      <p:sp>
        <p:nvSpPr>
          <p:cNvPr id="55307" name="Rectangle 11"/>
          <p:cNvSpPr>
            <a:spLocks noChangeArrowheads="1"/>
          </p:cNvSpPr>
          <p:nvPr/>
        </p:nvSpPr>
        <p:spPr bwMode="auto">
          <a:xfrm>
            <a:off x="5724525" y="4365625"/>
            <a:ext cx="3419475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/>
          <a:lstStyle/>
          <a:p>
            <a:r>
              <a:rPr lang="de-DE" sz="1600" b="0">
                <a:solidFill>
                  <a:schemeClr val="accent2"/>
                </a:solidFill>
                <a:effectLst/>
                <a:latin typeface="Tahoma" charset="0"/>
              </a:rPr>
              <a:t>By 2080, more than </a:t>
            </a:r>
            <a:r>
              <a:rPr lang="de-DE" sz="1600">
                <a:solidFill>
                  <a:schemeClr val="accent2"/>
                </a:solidFill>
                <a:effectLst/>
                <a:latin typeface="Tahoma" charset="0"/>
              </a:rPr>
              <a:t>half European plant species would be threatened </a:t>
            </a:r>
            <a:r>
              <a:rPr lang="de-DE" sz="1600" b="0">
                <a:solidFill>
                  <a:schemeClr val="accent2"/>
                </a:solidFill>
                <a:effectLst/>
                <a:latin typeface="Tahoma" charset="0"/>
              </a:rPr>
              <a:t>by climate change. </a:t>
            </a:r>
          </a:p>
          <a:p>
            <a:r>
              <a:rPr lang="de-DE" sz="1600" b="0">
                <a:solidFill>
                  <a:schemeClr val="accent2"/>
                </a:solidFill>
                <a:effectLst/>
                <a:latin typeface="Tahoma" charset="0"/>
              </a:rPr>
              <a:t>(Thuiller et al., PNAS, 2005)</a:t>
            </a:r>
            <a:br>
              <a:rPr lang="de-DE" sz="1600" b="0">
                <a:solidFill>
                  <a:schemeClr val="accent2"/>
                </a:solidFill>
                <a:effectLst/>
                <a:latin typeface="Tahoma" charset="0"/>
              </a:rPr>
            </a:br>
            <a:endParaRPr lang="fr-FR" sz="1600" b="0">
              <a:solidFill>
                <a:schemeClr val="accent2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9434C-C432-4219-BA2C-9F51C392C8BF}" type="slidenum">
              <a:rPr lang="de-DE"/>
              <a:pPr/>
              <a:t>9</a:t>
            </a:fld>
            <a:endParaRPr lang="de-DE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t="1433" r="1044"/>
          <a:stretch>
            <a:fillRect/>
          </a:stretch>
        </p:blipFill>
        <p:spPr bwMode="auto">
          <a:xfrm>
            <a:off x="539750" y="1006475"/>
            <a:ext cx="7632700" cy="566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06425" y="495300"/>
            <a:ext cx="7710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de-DE" sz="2400" b="0" i="1">
                <a:solidFill>
                  <a:schemeClr val="accent2"/>
                </a:solidFill>
                <a:effectLst/>
                <a:latin typeface="Tahoma" charset="0"/>
              </a:rPr>
              <a:t>1.4 Need for an integrated approach</a:t>
            </a:r>
            <a:endParaRPr lang="de-DE" sz="2800" b="0" i="1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14341" name="Text Box 1029"/>
          <p:cNvSpPr txBox="1">
            <a:spLocks noChangeArrowheads="1"/>
          </p:cNvSpPr>
          <p:nvPr/>
        </p:nvSpPr>
        <p:spPr bwMode="auto">
          <a:xfrm>
            <a:off x="6877050" y="6453188"/>
            <a:ext cx="1181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(IPCC, 2007)</a:t>
            </a:r>
          </a:p>
        </p:txBody>
      </p:sp>
      <p:sp>
        <p:nvSpPr>
          <p:cNvPr id="14342" name="Text Box 1030"/>
          <p:cNvSpPr txBox="1">
            <a:spLocks noChangeArrowheads="1"/>
          </p:cNvSpPr>
          <p:nvPr/>
        </p:nvSpPr>
        <p:spPr bwMode="auto">
          <a:xfrm>
            <a:off x="533400" y="-26988"/>
            <a:ext cx="7710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10BF4-B72E-4A6C-A361-8F9C89CE98F3}" type="slidenum">
              <a:rPr lang="de-DE"/>
              <a:pPr/>
              <a:t>10</a:t>
            </a:fld>
            <a:endParaRPr lang="de-DE"/>
          </a:p>
        </p:txBody>
      </p:sp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8" y="44450"/>
            <a:ext cx="9072562" cy="1143000"/>
          </a:xfrm>
        </p:spPr>
        <p:txBody>
          <a:bodyPr/>
          <a:lstStyle/>
          <a:p>
            <a:r>
              <a:rPr lang="fr-FR" sz="2400" i="1">
                <a:solidFill>
                  <a:schemeClr val="accent2"/>
                </a:solidFill>
                <a:latin typeface="Tahoma" charset="0"/>
              </a:rPr>
              <a:t>1. 4 Need for an integrated approach</a:t>
            </a:r>
          </a:p>
        </p:txBody>
      </p:sp>
      <p:graphicFrame>
        <p:nvGraphicFramePr>
          <p:cNvPr id="134150" name="Diagram 6"/>
          <p:cNvGraphicFramePr>
            <a:graphicFrameLocks/>
          </p:cNvGraphicFramePr>
          <p:nvPr/>
        </p:nvGraphicFramePr>
        <p:xfrm>
          <a:off x="1331913" y="1557338"/>
          <a:ext cx="6732587" cy="5581650"/>
        </p:xfrm>
        <a:graphic>
          <a:graphicData uri="http://schemas.openxmlformats.org/drawingml/2006/compatibility">
            <com:legacyDrawing xmlns:com="http://schemas.openxmlformats.org/drawingml/2006/compatibility" spid="_x0000_s134150"/>
          </a:graphicData>
        </a:graphic>
      </p:graphicFrame>
      <p:sp>
        <p:nvSpPr>
          <p:cNvPr id="134171" name="Text Box 27"/>
          <p:cNvSpPr txBox="1">
            <a:spLocks noChangeArrowheads="1"/>
          </p:cNvSpPr>
          <p:nvPr/>
        </p:nvSpPr>
        <p:spPr bwMode="auto">
          <a:xfrm>
            <a:off x="533400" y="-26988"/>
            <a:ext cx="7710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  <p:grpSp>
        <p:nvGrpSpPr>
          <p:cNvPr id="134179" name="Group 35"/>
          <p:cNvGrpSpPr>
            <a:grpSpLocks/>
          </p:cNvGrpSpPr>
          <p:nvPr/>
        </p:nvGrpSpPr>
        <p:grpSpPr bwMode="auto">
          <a:xfrm>
            <a:off x="107950" y="1527175"/>
            <a:ext cx="9017000" cy="2925763"/>
            <a:chOff x="204" y="962"/>
            <a:chExt cx="5680" cy="1843"/>
          </a:xfrm>
        </p:grpSpPr>
        <p:sp>
          <p:nvSpPr>
            <p:cNvPr id="134169" name="Text Box 25"/>
            <p:cNvSpPr txBox="1">
              <a:spLocks noChangeArrowheads="1"/>
            </p:cNvSpPr>
            <p:nvPr/>
          </p:nvSpPr>
          <p:spPr bwMode="auto">
            <a:xfrm>
              <a:off x="2426" y="962"/>
              <a:ext cx="953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rIns="0">
              <a:spAutoFit/>
            </a:bodyPr>
            <a:lstStyle/>
            <a:p>
              <a:pPr algn="ctr"/>
              <a:r>
                <a:rPr lang="fr-FR" sz="24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Impacts</a:t>
              </a:r>
            </a:p>
            <a:p>
              <a:endParaRPr lang="fr-FR" sz="24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endParaRPr>
            </a:p>
          </p:txBody>
        </p:sp>
        <p:sp>
          <p:nvSpPr>
            <p:cNvPr id="134175" name="Rectangle 31"/>
            <p:cNvSpPr>
              <a:spLocks noChangeArrowheads="1"/>
            </p:cNvSpPr>
            <p:nvPr/>
          </p:nvSpPr>
          <p:spPr bwMode="auto">
            <a:xfrm>
              <a:off x="204" y="2517"/>
              <a:ext cx="117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Adaptation</a:t>
              </a:r>
            </a:p>
          </p:txBody>
        </p:sp>
        <p:sp>
          <p:nvSpPr>
            <p:cNvPr id="134178" name="Rectangle 34"/>
            <p:cNvSpPr>
              <a:spLocks noChangeArrowheads="1"/>
            </p:cNvSpPr>
            <p:nvPr/>
          </p:nvSpPr>
          <p:spPr bwMode="auto">
            <a:xfrm>
              <a:off x="4785" y="2517"/>
              <a:ext cx="10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fr-FR" sz="24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Mitigation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88FEF-E675-45B9-A7B8-8B146D761A9C}" type="slidenum">
              <a:rPr lang="de-DE"/>
              <a:pPr/>
              <a:t>11</a:t>
            </a:fld>
            <a:endParaRPr lang="de-DE"/>
          </a:p>
        </p:txBody>
      </p:sp>
      <p:pic>
        <p:nvPicPr>
          <p:cNvPr id="12291" name="Picture 10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841500"/>
            <a:ext cx="5113338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294" name="Text Box 1030"/>
          <p:cNvSpPr txBox="1">
            <a:spLocks noChangeArrowheads="1"/>
          </p:cNvSpPr>
          <p:nvPr/>
        </p:nvSpPr>
        <p:spPr bwMode="auto">
          <a:xfrm>
            <a:off x="611188" y="908050"/>
            <a:ext cx="77104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/>
            <a:r>
              <a:rPr lang="de-DE" sz="2000" b="0">
                <a:effectLst/>
                <a:latin typeface="Tahoma" charset="0"/>
              </a:rPr>
              <a:t>Agriculture, forestry and land use account for </a:t>
            </a:r>
          </a:p>
          <a:p>
            <a:pPr marL="457200" indent="-457200" algn="ctr"/>
            <a:r>
              <a:rPr lang="de-DE" sz="2000">
                <a:effectLst/>
                <a:latin typeface="Tahoma" charset="0"/>
              </a:rPr>
              <a:t>one third</a:t>
            </a:r>
            <a:r>
              <a:rPr lang="de-DE" sz="2000" b="0">
                <a:effectLst/>
                <a:latin typeface="Tahoma" charset="0"/>
              </a:rPr>
              <a:t> of global greenhouse gas emissions</a:t>
            </a:r>
          </a:p>
        </p:txBody>
      </p:sp>
      <p:sp>
        <p:nvSpPr>
          <p:cNvPr id="12296" name="Text Box 1032"/>
          <p:cNvSpPr txBox="1">
            <a:spLocks noChangeArrowheads="1"/>
          </p:cNvSpPr>
          <p:nvPr/>
        </p:nvSpPr>
        <p:spPr bwMode="auto">
          <a:xfrm>
            <a:off x="179388" y="5805488"/>
            <a:ext cx="8867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FR" sz="1800" b="0">
                <a:solidFill>
                  <a:schemeClr val="accent2"/>
                </a:solidFill>
                <a:effectLst/>
                <a:latin typeface="Tahoma" charset="0"/>
              </a:rPr>
              <a:t>The global economic potential of </a:t>
            </a:r>
            <a:r>
              <a:rPr lang="fr-FR" sz="1800">
                <a:solidFill>
                  <a:schemeClr val="accent2"/>
                </a:solidFill>
                <a:effectLst/>
                <a:latin typeface="Tahoma" charset="0"/>
              </a:rPr>
              <a:t>mitigation </a:t>
            </a:r>
            <a:r>
              <a:rPr lang="fr-FR" sz="1800" b="0">
                <a:solidFill>
                  <a:schemeClr val="accent2"/>
                </a:solidFill>
                <a:effectLst/>
                <a:latin typeface="Tahoma" charset="0"/>
              </a:rPr>
              <a:t>in the agriculture, forestry and land use </a:t>
            </a:r>
          </a:p>
          <a:p>
            <a:pPr algn="ctr"/>
            <a:r>
              <a:rPr lang="fr-FR" sz="1800" b="0">
                <a:solidFill>
                  <a:schemeClr val="accent2"/>
                </a:solidFill>
                <a:effectLst/>
                <a:latin typeface="Tahoma" charset="0"/>
              </a:rPr>
              <a:t>sector reaches </a:t>
            </a:r>
            <a:r>
              <a:rPr lang="fr-FR" sz="1800">
                <a:solidFill>
                  <a:schemeClr val="accent2"/>
                </a:solidFill>
                <a:effectLst/>
                <a:latin typeface="Tahoma" charset="0"/>
              </a:rPr>
              <a:t>3 Gt CO2 eq. / yr</a:t>
            </a:r>
            <a:r>
              <a:rPr lang="fr-FR" sz="1800" b="0">
                <a:solidFill>
                  <a:schemeClr val="accent2"/>
                </a:solidFill>
                <a:effectLst/>
                <a:latin typeface="Tahoma" charset="0"/>
              </a:rPr>
              <a:t> for a price of 20 US $/ t CO</a:t>
            </a:r>
            <a:r>
              <a:rPr lang="fr-FR" sz="1800" b="0" baseline="-25000">
                <a:solidFill>
                  <a:schemeClr val="accent2"/>
                </a:solidFill>
                <a:effectLst/>
                <a:latin typeface="Tahoma" charset="0"/>
              </a:rPr>
              <a:t>2</a:t>
            </a:r>
            <a:r>
              <a:rPr lang="fr-FR" sz="1800" b="0">
                <a:solidFill>
                  <a:schemeClr val="accent2"/>
                </a:solidFill>
                <a:effectLst/>
                <a:latin typeface="Tahoma" charset="0"/>
              </a:rPr>
              <a:t> (IPCC, 2007)</a:t>
            </a:r>
          </a:p>
        </p:txBody>
      </p:sp>
      <p:sp>
        <p:nvSpPr>
          <p:cNvPr id="12297" name="Rectangle 1033"/>
          <p:cNvSpPr>
            <a:spLocks noChangeArrowheads="1"/>
          </p:cNvSpPr>
          <p:nvPr/>
        </p:nvSpPr>
        <p:spPr bwMode="auto">
          <a:xfrm>
            <a:off x="71438" y="44450"/>
            <a:ext cx="90725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2000" b="0" i="1">
                <a:solidFill>
                  <a:schemeClr val="accent2"/>
                </a:solidFill>
                <a:effectLst/>
                <a:latin typeface="Tahoma" charset="0"/>
              </a:rPr>
              <a:t>1.5 Greenhouse gas mitigation in agriculture, forestry and land use</a:t>
            </a:r>
          </a:p>
        </p:txBody>
      </p:sp>
      <p:sp>
        <p:nvSpPr>
          <p:cNvPr id="12298" name="Text Box 1034"/>
          <p:cNvSpPr txBox="1">
            <a:spLocks noChangeArrowheads="1"/>
          </p:cNvSpPr>
          <p:nvPr/>
        </p:nvSpPr>
        <p:spPr bwMode="auto">
          <a:xfrm>
            <a:off x="533400" y="-26988"/>
            <a:ext cx="7710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1. 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2241" name="Text Box 17"/>
          <p:cNvSpPr txBox="1">
            <a:spLocks noChangeArrowheads="1"/>
          </p:cNvSpPr>
          <p:nvPr/>
        </p:nvSpPr>
        <p:spPr bwMode="auto">
          <a:xfrm>
            <a:off x="395288" y="5967413"/>
            <a:ext cx="82867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</a:pPr>
            <a:r>
              <a:rPr lang="de-DE" sz="2000" b="0">
                <a:solidFill>
                  <a:schemeClr val="accent2"/>
                </a:solidFill>
                <a:effectLst/>
                <a:latin typeface="Tahoma" charset="0"/>
              </a:rPr>
              <a:t>Most future benefits of decarbonising the economy depend on the agriculture, forestry and land use sector (AFOLU)</a:t>
            </a:r>
          </a:p>
        </p:txBody>
      </p:sp>
      <p:sp>
        <p:nvSpPr>
          <p:cNvPr id="52242" name="Text Box 18"/>
          <p:cNvSpPr txBox="1">
            <a:spLocks noChangeArrowheads="1"/>
          </p:cNvSpPr>
          <p:nvPr/>
        </p:nvSpPr>
        <p:spPr bwMode="auto">
          <a:xfrm>
            <a:off x="827088" y="1196975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1800" b="0">
                <a:effectLst/>
                <a:latin typeface="Tahoma" charset="0"/>
              </a:rPr>
              <a:t>Global GHG abatement cost curve beyond business-as-usual - 2030</a:t>
            </a:r>
          </a:p>
        </p:txBody>
      </p:sp>
      <p:sp>
        <p:nvSpPr>
          <p:cNvPr id="52243" name="Rectangle 19"/>
          <p:cNvSpPr>
            <a:spLocks noChangeArrowheads="1"/>
          </p:cNvSpPr>
          <p:nvPr/>
        </p:nvSpPr>
        <p:spPr bwMode="auto">
          <a:xfrm>
            <a:off x="71438" y="44450"/>
            <a:ext cx="90725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2000" b="0" i="1">
                <a:solidFill>
                  <a:schemeClr val="accent2"/>
                </a:solidFill>
                <a:effectLst/>
                <a:latin typeface="Tahoma" charset="0"/>
              </a:rPr>
              <a:t>1.5 Greenhouse gas mitigation in agriculture, forestry and land use</a:t>
            </a:r>
          </a:p>
        </p:txBody>
      </p:sp>
      <p:sp>
        <p:nvSpPr>
          <p:cNvPr id="52244" name="Text Box 20"/>
          <p:cNvSpPr txBox="1">
            <a:spLocks noChangeArrowheads="1"/>
          </p:cNvSpPr>
          <p:nvPr/>
        </p:nvSpPr>
        <p:spPr bwMode="auto">
          <a:xfrm>
            <a:off x="533400" y="-26988"/>
            <a:ext cx="7710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>
                <a:solidFill>
                  <a:schemeClr val="accent2"/>
                </a:solidFill>
                <a:effectLst/>
                <a:latin typeface="Tahoma" charset="0"/>
              </a:rPr>
              <a:t>1. </a:t>
            </a: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  <p:grpSp>
        <p:nvGrpSpPr>
          <p:cNvPr id="52248" name="Group 24"/>
          <p:cNvGrpSpPr>
            <a:grpSpLocks/>
          </p:cNvGrpSpPr>
          <p:nvPr/>
        </p:nvGrpSpPr>
        <p:grpSpPr bwMode="auto">
          <a:xfrm>
            <a:off x="179388" y="1700213"/>
            <a:ext cx="8964612" cy="4071937"/>
            <a:chOff x="113" y="1071"/>
            <a:chExt cx="5647" cy="2565"/>
          </a:xfrm>
        </p:grpSpPr>
        <p:grpSp>
          <p:nvGrpSpPr>
            <p:cNvPr id="52228" name="Group 4"/>
            <p:cNvGrpSpPr>
              <a:grpSpLocks/>
            </p:cNvGrpSpPr>
            <p:nvPr/>
          </p:nvGrpSpPr>
          <p:grpSpPr bwMode="auto">
            <a:xfrm>
              <a:off x="113" y="1071"/>
              <a:ext cx="5307" cy="2565"/>
              <a:chOff x="0" y="541"/>
              <a:chExt cx="5919" cy="3290"/>
            </a:xfrm>
          </p:grpSpPr>
          <p:pic>
            <p:nvPicPr>
              <p:cNvPr id="52229" name="Picture 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0" y="541"/>
                <a:ext cx="5919" cy="32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52230" name="Oval 6"/>
              <p:cNvSpPr>
                <a:spLocks noChangeArrowheads="1"/>
              </p:cNvSpPr>
              <p:nvPr/>
            </p:nvSpPr>
            <p:spPr bwMode="auto">
              <a:xfrm>
                <a:off x="3923" y="1797"/>
                <a:ext cx="681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1" name="Oval 7"/>
              <p:cNvSpPr>
                <a:spLocks noChangeArrowheads="1"/>
              </p:cNvSpPr>
              <p:nvPr/>
            </p:nvSpPr>
            <p:spPr bwMode="auto">
              <a:xfrm>
                <a:off x="5079" y="618"/>
                <a:ext cx="681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2" name="Oval 8"/>
              <p:cNvSpPr>
                <a:spLocks noChangeArrowheads="1"/>
              </p:cNvSpPr>
              <p:nvPr/>
            </p:nvSpPr>
            <p:spPr bwMode="auto">
              <a:xfrm>
                <a:off x="3969" y="709"/>
                <a:ext cx="226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3" name="Oval 9"/>
              <p:cNvSpPr>
                <a:spLocks noChangeArrowheads="1"/>
              </p:cNvSpPr>
              <p:nvPr/>
            </p:nvSpPr>
            <p:spPr bwMode="auto">
              <a:xfrm>
                <a:off x="3243" y="754"/>
                <a:ext cx="544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4" name="Oval 10"/>
              <p:cNvSpPr>
                <a:spLocks noChangeArrowheads="1"/>
              </p:cNvSpPr>
              <p:nvPr/>
            </p:nvSpPr>
            <p:spPr bwMode="auto">
              <a:xfrm>
                <a:off x="2109" y="1071"/>
                <a:ext cx="544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5" name="Oval 11"/>
              <p:cNvSpPr>
                <a:spLocks noChangeArrowheads="1"/>
              </p:cNvSpPr>
              <p:nvPr/>
            </p:nvSpPr>
            <p:spPr bwMode="auto">
              <a:xfrm>
                <a:off x="1655" y="845"/>
                <a:ext cx="544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6" name="Oval 12"/>
              <p:cNvSpPr>
                <a:spLocks noChangeArrowheads="1"/>
              </p:cNvSpPr>
              <p:nvPr/>
            </p:nvSpPr>
            <p:spPr bwMode="auto">
              <a:xfrm>
                <a:off x="1837" y="1752"/>
                <a:ext cx="544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7" name="Oval 13"/>
              <p:cNvSpPr>
                <a:spLocks noChangeArrowheads="1"/>
              </p:cNvSpPr>
              <p:nvPr/>
            </p:nvSpPr>
            <p:spPr bwMode="auto">
              <a:xfrm>
                <a:off x="2835" y="1888"/>
                <a:ext cx="544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8" name="Oval 14"/>
              <p:cNvSpPr>
                <a:spLocks noChangeArrowheads="1"/>
              </p:cNvSpPr>
              <p:nvPr/>
            </p:nvSpPr>
            <p:spPr bwMode="auto">
              <a:xfrm>
                <a:off x="1338" y="1888"/>
                <a:ext cx="544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52239" name="Oval 15"/>
              <p:cNvSpPr>
                <a:spLocks noChangeArrowheads="1"/>
              </p:cNvSpPr>
              <p:nvPr/>
            </p:nvSpPr>
            <p:spPr bwMode="auto">
              <a:xfrm>
                <a:off x="2109" y="618"/>
                <a:ext cx="998" cy="454"/>
              </a:xfrm>
              <a:prstGeom prst="ellips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pic>
          <p:nvPicPr>
            <p:cNvPr id="52246" name="Picture 22"/>
            <p:cNvPicPr>
              <a:picLocks noChangeAspect="1" noChangeArrowheads="1"/>
            </p:cNvPicPr>
            <p:nvPr/>
          </p:nvPicPr>
          <p:blipFill>
            <a:blip r:embed="rId3"/>
            <a:srcRect l="25310" t="77170" r="32602" b="18881"/>
            <a:stretch>
              <a:fillRect/>
            </a:stretch>
          </p:blipFill>
          <p:spPr bwMode="auto">
            <a:xfrm>
              <a:off x="1973" y="3271"/>
              <a:ext cx="378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52B64-3918-47C5-B158-3B103273F9C9}" type="slidenum">
              <a:rPr lang="de-DE"/>
              <a:pPr/>
              <a:t>13</a:t>
            </a:fld>
            <a:endParaRPr lang="de-DE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5661025"/>
            <a:ext cx="8388350" cy="1143000"/>
          </a:xfrm>
        </p:spPr>
        <p:txBody>
          <a:bodyPr/>
          <a:lstStyle/>
          <a:p>
            <a:pPr marL="762000" indent="-762000"/>
            <a:r>
              <a:rPr lang="fr-FR" sz="2000">
                <a:solidFill>
                  <a:schemeClr val="accent2"/>
                </a:solidFill>
                <a:latin typeface="Tahoma" charset="0"/>
              </a:rPr>
              <a:t>Biofuels, agriculture, food security, biodiversity and ecosystems </a:t>
            </a:r>
            <a:br>
              <a:rPr lang="fr-FR" sz="2000">
                <a:solidFill>
                  <a:schemeClr val="accent2"/>
                </a:solidFill>
                <a:latin typeface="Tahoma" charset="0"/>
              </a:rPr>
            </a:br>
            <a:r>
              <a:rPr lang="fr-FR" sz="2000">
                <a:solidFill>
                  <a:schemeClr val="accent2"/>
                </a:solidFill>
                <a:latin typeface="Tahoma" charset="0"/>
              </a:rPr>
              <a:t>are all impacted by climate change and linked by land use</a:t>
            </a:r>
          </a:p>
        </p:txBody>
      </p:sp>
      <p:pic>
        <p:nvPicPr>
          <p:cNvPr id="59397" name="Picture 5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 l="2074" t="19814" r="4942" b="8624"/>
          <a:stretch>
            <a:fillRect/>
          </a:stretch>
        </p:blipFill>
        <p:spPr>
          <a:xfrm>
            <a:off x="684213" y="1387475"/>
            <a:ext cx="7596187" cy="4273550"/>
          </a:xfrm>
          <a:noFill/>
          <a:ln/>
        </p:spPr>
      </p:pic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6659563" y="5229225"/>
            <a:ext cx="14335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1400">
                <a:effectLst/>
                <a:latin typeface="Tahoma" charset="0"/>
              </a:rPr>
              <a:t>(IIASA, 2008)</a:t>
            </a:r>
          </a:p>
        </p:txBody>
      </p:sp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1116013" y="1052513"/>
            <a:ext cx="69802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1600">
                <a:effectLst/>
                <a:latin typeface="Tahoma" charset="0"/>
              </a:rPr>
              <a:t>Summary of global impacts of first and second generation biofuels</a:t>
            </a:r>
          </a:p>
        </p:txBody>
      </p:sp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71438" y="44450"/>
            <a:ext cx="90725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2000" b="0" i="1">
                <a:solidFill>
                  <a:schemeClr val="accent2"/>
                </a:solidFill>
                <a:effectLst/>
                <a:latin typeface="Tahoma" charset="0"/>
              </a:rPr>
              <a:t>1.5 Greenhouse gas mitigation in agriculture, forestry and land use</a:t>
            </a:r>
          </a:p>
        </p:txBody>
      </p:sp>
      <p:sp>
        <p:nvSpPr>
          <p:cNvPr id="59402" name="Text Box 10"/>
          <p:cNvSpPr txBox="1">
            <a:spLocks noChangeArrowheads="1"/>
          </p:cNvSpPr>
          <p:nvPr/>
        </p:nvSpPr>
        <p:spPr bwMode="auto">
          <a:xfrm>
            <a:off x="533400" y="-26988"/>
            <a:ext cx="7710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1800">
                <a:solidFill>
                  <a:schemeClr val="accent2"/>
                </a:solidFill>
                <a:effectLst/>
                <a:latin typeface="Tahoma" charset="0"/>
              </a:rPr>
              <a:t>1. </a:t>
            </a:r>
            <a:r>
              <a:rPr lang="de-DE" sz="1800" u="sng">
                <a:solidFill>
                  <a:schemeClr val="accent2"/>
                </a:solidFill>
                <a:effectLst/>
                <a:latin typeface="Tahoma" charset="0"/>
              </a:rPr>
              <a:t>European and global challenge</a:t>
            </a:r>
            <a:endParaRPr lang="de-DE" sz="18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9E4C-DA47-45A3-A064-C2F0E8BD4FDF}" type="slidenum">
              <a:rPr lang="de-DE"/>
              <a:pPr/>
              <a:t>14</a:t>
            </a:fld>
            <a:endParaRPr lang="de-DE"/>
          </a:p>
        </p:txBody>
      </p:sp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0" y="849313"/>
            <a:ext cx="9144000" cy="27368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pic>
        <p:nvPicPr>
          <p:cNvPr id="113667" name="Picture 3" descr="nobel_cause_ne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13100"/>
            <a:ext cx="9144000" cy="3725863"/>
          </a:xfrm>
          <a:prstGeom prst="rect">
            <a:avLst/>
          </a:prstGeom>
          <a:noFill/>
        </p:spPr>
      </p:pic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1258888" y="908050"/>
            <a:ext cx="6626225" cy="46085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13669" name="Rectangle 5"/>
          <p:cNvSpPr>
            <a:spLocks noChangeArrowheads="1"/>
          </p:cNvSpPr>
          <p:nvPr/>
        </p:nvSpPr>
        <p:spPr bwMode="auto">
          <a:xfrm>
            <a:off x="2843213" y="2257425"/>
            <a:ext cx="3455987" cy="7334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 eaLnBrk="1" hangingPunct="1"/>
            <a:r>
              <a:rPr lang="en-US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</a:rPr>
              <a:t>Potsdam</a:t>
            </a: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</a:rPr>
              <a:t> </a:t>
            </a:r>
            <a:r>
              <a:rPr lang="en-US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Sans Unicode" pitchFamily="34" charset="0"/>
              </a:rPr>
              <a:t>Nobel Laureates Symposium</a:t>
            </a:r>
          </a:p>
          <a:p>
            <a:pPr algn="ctr" eaLnBrk="1" hangingPunct="1"/>
            <a:endParaRPr lang="en-US" sz="1600">
              <a:effectLst>
                <a:outerShdw blurRad="38100" dist="38100" dir="2700000" algn="tl">
                  <a:srgbClr val="C0C0C0"/>
                </a:outerShdw>
              </a:effectLst>
              <a:latin typeface="Lucida Sans Unicode" pitchFamily="34" charset="0"/>
            </a:endParaRPr>
          </a:p>
        </p:txBody>
      </p:sp>
      <p:sp>
        <p:nvSpPr>
          <p:cNvPr id="113670" name="Rectangle 6"/>
          <p:cNvSpPr>
            <a:spLocks noChangeArrowheads="1"/>
          </p:cNvSpPr>
          <p:nvPr/>
        </p:nvSpPr>
        <p:spPr bwMode="auto">
          <a:xfrm>
            <a:off x="1676400" y="3330575"/>
            <a:ext cx="5762625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en-US" sz="1600">
                <a:solidFill>
                  <a:srgbClr val="FF0000"/>
                </a:solidFill>
                <a:effectLst/>
                <a:latin typeface="Lucida Sans Unicode" pitchFamily="34" charset="0"/>
              </a:rPr>
              <a:t>“We are standing at a moment in history when a      </a:t>
            </a:r>
            <a:r>
              <a:rPr lang="en-US" sz="1600">
                <a:solidFill>
                  <a:srgbClr val="32B432"/>
                </a:solidFill>
                <a:effectLst/>
                <a:latin typeface="Lucida Sans Unicode" pitchFamily="34" charset="0"/>
              </a:rPr>
              <a:t>GREAT TRANSFORMATION</a:t>
            </a:r>
            <a:r>
              <a:rPr lang="en-US" sz="1600">
                <a:solidFill>
                  <a:srgbClr val="FF0000"/>
                </a:solidFill>
                <a:effectLst/>
                <a:latin typeface="Lucida Sans Unicode" pitchFamily="34" charset="0"/>
              </a:rPr>
              <a:t> is needed to respond to the immense threat to our planet. </a:t>
            </a:r>
            <a:r>
              <a:rPr lang="fr-FR" sz="1600">
                <a:solidFill>
                  <a:srgbClr val="FF0000"/>
                </a:solidFill>
                <a:effectLst/>
                <a:latin typeface="Lucida Sans Unicode" pitchFamily="34" charset="0"/>
              </a:rPr>
              <a:t>This Great Transformation can only be achieved with a new global contract between science and society which needs to tap all sources of ingenuity and cooperation to meet this challenge of the 21</a:t>
            </a:r>
            <a:r>
              <a:rPr lang="fr-FR" sz="1600" baseline="30000">
                <a:solidFill>
                  <a:srgbClr val="FF0000"/>
                </a:solidFill>
                <a:effectLst/>
                <a:latin typeface="Lucida Sans Unicode" pitchFamily="34" charset="0"/>
              </a:rPr>
              <a:t>st</a:t>
            </a:r>
            <a:r>
              <a:rPr lang="fr-FR" sz="1600">
                <a:solidFill>
                  <a:srgbClr val="FF0000"/>
                </a:solidFill>
                <a:effectLst/>
                <a:latin typeface="Lucida Sans Unicode" pitchFamily="34" charset="0"/>
              </a:rPr>
              <a:t> century</a:t>
            </a:r>
            <a:r>
              <a:rPr lang="en-US" sz="1600">
                <a:solidFill>
                  <a:srgbClr val="FF0000"/>
                </a:solidFill>
                <a:effectLst/>
                <a:latin typeface="Lucida Sans Unicode" pitchFamily="34" charset="0"/>
              </a:rPr>
              <a:t>.” </a:t>
            </a:r>
          </a:p>
        </p:txBody>
      </p:sp>
      <p:sp>
        <p:nvSpPr>
          <p:cNvPr id="113671" name="Rectangle 7"/>
          <p:cNvSpPr>
            <a:spLocks noChangeArrowheads="1"/>
          </p:cNvSpPr>
          <p:nvPr/>
        </p:nvSpPr>
        <p:spPr bwMode="auto">
          <a:xfrm>
            <a:off x="2286000" y="2673350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/>
            <a:r>
              <a:rPr lang="en-US" sz="1200" b="0">
                <a:solidFill>
                  <a:srgbClr val="777777"/>
                </a:solidFill>
                <a:effectLst/>
                <a:latin typeface="Lucida Sans Unicode" pitchFamily="34" charset="0"/>
              </a:rPr>
              <a:t>Main Conclusions </a:t>
            </a:r>
          </a:p>
          <a:p>
            <a:pPr algn="ctr" eaLnBrk="1" hangingPunct="1"/>
            <a:r>
              <a:rPr lang="en-US" sz="1200" b="0">
                <a:solidFill>
                  <a:srgbClr val="777777"/>
                </a:solidFill>
                <a:effectLst/>
                <a:latin typeface="Lucida Sans Unicode" pitchFamily="34" charset="0"/>
              </a:rPr>
              <a:t>from the Symposium 8 – 10 October in Potsdam</a:t>
            </a:r>
          </a:p>
        </p:txBody>
      </p:sp>
      <p:pic>
        <p:nvPicPr>
          <p:cNvPr id="113672" name="Picture 8" descr="slide0019_image111_ne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14663" y="938213"/>
            <a:ext cx="3113087" cy="1249362"/>
          </a:xfrm>
          <a:prstGeom prst="rect">
            <a:avLst/>
          </a:prstGeom>
          <a:noFill/>
        </p:spPr>
      </p:pic>
      <p:sp>
        <p:nvSpPr>
          <p:cNvPr id="113673" name="Text Box 9"/>
          <p:cNvSpPr txBox="1">
            <a:spLocks noChangeArrowheads="1"/>
          </p:cNvSpPr>
          <p:nvPr/>
        </p:nvSpPr>
        <p:spPr bwMode="auto">
          <a:xfrm>
            <a:off x="533400" y="115888"/>
            <a:ext cx="7710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>
                <a:solidFill>
                  <a:schemeClr val="accent2"/>
                </a:solidFill>
                <a:effectLst/>
                <a:latin typeface="Tahoma" charset="0"/>
              </a:rPr>
              <a:t>2. </a:t>
            </a:r>
            <a:r>
              <a:rPr lang="de-DE" sz="2400" u="sng">
                <a:solidFill>
                  <a:schemeClr val="accent2"/>
                </a:solidFill>
                <a:effectLst/>
                <a:latin typeface="Tahoma" charset="0"/>
              </a:rPr>
              <a:t>Policy relevant focus</a:t>
            </a:r>
            <a:endParaRPr lang="de-DE" sz="2400" b="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BADD1-AD69-452B-AA06-CFB6C3DF2085}" type="slidenum">
              <a:rPr lang="de-DE"/>
              <a:pPr/>
              <a:t>15</a:t>
            </a:fld>
            <a:endParaRPr lang="de-DE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981075"/>
            <a:ext cx="8135937" cy="49688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400">
                <a:latin typeface="Tahoma" charset="0"/>
              </a:rPr>
              <a:t>Climate change in relation with energy security has been </a:t>
            </a:r>
            <a:r>
              <a:rPr lang="en-GB" sz="2400" b="1">
                <a:latin typeface="Tahoma" charset="0"/>
              </a:rPr>
              <a:t>considered by G8 as the most important issue</a:t>
            </a:r>
            <a:r>
              <a:rPr lang="en-GB" sz="2400">
                <a:latin typeface="Tahoma" charset="0"/>
              </a:rPr>
              <a:t> to be tackled in the strategic perspective of ensuring global sustainability</a:t>
            </a:r>
          </a:p>
          <a:p>
            <a:pPr>
              <a:lnSpc>
                <a:spcPct val="80000"/>
              </a:lnSpc>
            </a:pPr>
            <a:endParaRPr lang="en-GB" sz="2400">
              <a:latin typeface="Tahoma" charset="0"/>
            </a:endParaRPr>
          </a:p>
          <a:p>
            <a:pPr>
              <a:lnSpc>
                <a:spcPct val="80000"/>
              </a:lnSpc>
            </a:pPr>
            <a:r>
              <a:rPr lang="en-GB" sz="2400">
                <a:latin typeface="Tahoma" charset="0"/>
              </a:rPr>
              <a:t>The </a:t>
            </a:r>
            <a:r>
              <a:rPr lang="en-GB" sz="2400" b="1">
                <a:latin typeface="Tahoma" charset="0"/>
              </a:rPr>
              <a:t>EU White Paper</a:t>
            </a:r>
            <a:r>
              <a:rPr lang="en-GB" sz="2400">
                <a:latin typeface="Tahoma" charset="0"/>
              </a:rPr>
              <a:t> 'Adapting to climate change' gives an overview on the climate change impacts on agriculture and lays out a European framework for action to </a:t>
            </a:r>
            <a:r>
              <a:rPr lang="en-GB" sz="2400" b="1">
                <a:latin typeface="Tahoma" charset="0"/>
              </a:rPr>
              <a:t>improve Europe's resilience to climate change</a:t>
            </a:r>
          </a:p>
          <a:p>
            <a:pPr>
              <a:lnSpc>
                <a:spcPct val="80000"/>
              </a:lnSpc>
            </a:pPr>
            <a:endParaRPr lang="en-GB" sz="2400">
              <a:latin typeface="Tahoma" charset="0"/>
            </a:endParaRPr>
          </a:p>
          <a:p>
            <a:pPr>
              <a:lnSpc>
                <a:spcPct val="80000"/>
              </a:lnSpc>
            </a:pPr>
            <a:r>
              <a:rPr lang="en-GB" sz="2400">
                <a:latin typeface="Tahoma" charset="0"/>
              </a:rPr>
              <a:t>Climate change was identified as a priority area by the Standing Committee on Agricultural Research (SCAR), which recognised a </a:t>
            </a:r>
            <a:r>
              <a:rPr lang="en-GB" sz="2400" b="1">
                <a:latin typeface="Tahoma" charset="0"/>
              </a:rPr>
              <a:t>significant gap in the coordination of research</a:t>
            </a:r>
            <a:r>
              <a:rPr lang="en-GB" sz="2400">
                <a:latin typeface="Tahoma" charset="0"/>
              </a:rPr>
              <a:t> at European level.</a:t>
            </a:r>
            <a:endParaRPr lang="fr-FR" sz="2400">
              <a:latin typeface="Tahoma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fr-FR" sz="2400">
              <a:latin typeface="Tahoma" charset="0"/>
            </a:endParaRPr>
          </a:p>
        </p:txBody>
      </p:sp>
      <p:sp>
        <p:nvSpPr>
          <p:cNvPr id="144388" name="Text Box 4"/>
          <p:cNvSpPr txBox="1">
            <a:spLocks noChangeArrowheads="1"/>
          </p:cNvSpPr>
          <p:nvPr/>
        </p:nvSpPr>
        <p:spPr bwMode="auto">
          <a:xfrm>
            <a:off x="533400" y="115888"/>
            <a:ext cx="7710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2400">
                <a:solidFill>
                  <a:schemeClr val="accent2"/>
                </a:solidFill>
                <a:effectLst/>
                <a:latin typeface="Tahoma" charset="0"/>
              </a:rPr>
              <a:t>2. </a:t>
            </a:r>
            <a:r>
              <a:rPr lang="de-DE" sz="2400" u="sng">
                <a:solidFill>
                  <a:schemeClr val="accent2"/>
                </a:solidFill>
                <a:effectLst/>
                <a:latin typeface="Tahoma" charset="0"/>
              </a:rPr>
              <a:t>Policy relevant focus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64E0A-BE1D-4838-8D2D-D6C0C55A9F3D}" type="slidenum">
              <a:rPr lang="de-DE"/>
              <a:pPr/>
              <a:t>16</a:t>
            </a:fld>
            <a:endParaRPr lang="de-DE"/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-161925"/>
            <a:ext cx="7772400" cy="1143000"/>
          </a:xfrm>
        </p:spPr>
        <p:txBody>
          <a:bodyPr/>
          <a:lstStyle/>
          <a:p>
            <a:r>
              <a:rPr lang="fr-FR" sz="3200" b="1">
                <a:solidFill>
                  <a:schemeClr val="accent2"/>
                </a:solidFill>
                <a:latin typeface="Tahoma" charset="0"/>
              </a:rPr>
              <a:t>3. </a:t>
            </a:r>
            <a:r>
              <a:rPr lang="fr-FR" sz="3200" b="1" u="sng">
                <a:solidFill>
                  <a:schemeClr val="accent2"/>
                </a:solidFill>
                <a:latin typeface="Tahoma" charset="0"/>
              </a:rPr>
              <a:t>Objectives of the JPI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341438"/>
            <a:ext cx="7920037" cy="4751387"/>
          </a:xfrm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GB" sz="2000">
                <a:latin typeface="Tahoma" charset="0"/>
              </a:rPr>
              <a:t>The size and dimensions of the problem require a </a:t>
            </a:r>
            <a:r>
              <a:rPr lang="en-GB" sz="2000" b="1">
                <a:latin typeface="Tahoma" charset="0"/>
              </a:rPr>
              <a:t>long-lasting and large base research endeavour</a:t>
            </a:r>
            <a:r>
              <a:rPr lang="en-GB" sz="2000">
                <a:latin typeface="Tahoma" charset="0"/>
              </a:rPr>
              <a:t>.</a:t>
            </a:r>
          </a:p>
          <a:p>
            <a:pPr>
              <a:spcBef>
                <a:spcPct val="40000"/>
              </a:spcBef>
            </a:pPr>
            <a:r>
              <a:rPr lang="en-GB" sz="2000">
                <a:latin typeface="Tahoma" charset="0"/>
              </a:rPr>
              <a:t>The overarching objective is to </a:t>
            </a:r>
            <a:r>
              <a:rPr lang="en-GB" sz="2000" b="1">
                <a:latin typeface="Tahoma" charset="0"/>
              </a:rPr>
              <a:t>integrate adaptation, mitigation and food security</a:t>
            </a:r>
            <a:r>
              <a:rPr lang="en-GB" sz="2000">
                <a:latin typeface="Tahoma" charset="0"/>
              </a:rPr>
              <a:t> in the agriculture, forestry and land use sector </a:t>
            </a:r>
          </a:p>
          <a:p>
            <a:pPr>
              <a:spcBef>
                <a:spcPct val="40000"/>
              </a:spcBef>
            </a:pPr>
            <a:r>
              <a:rPr lang="en-GB" sz="2000" b="1">
                <a:latin typeface="Tahoma" charset="0"/>
              </a:rPr>
              <a:t>Measures providing co-benefits</a:t>
            </a:r>
            <a:r>
              <a:rPr lang="en-GB" sz="2000">
                <a:latin typeface="Tahoma" charset="0"/>
              </a:rPr>
              <a:t> in terms of reducing emissions and increasing resilience of farming, forestry and biodiversity need to be identified and promoted</a:t>
            </a:r>
            <a:endParaRPr lang="fr-FR" sz="2000">
              <a:latin typeface="Tahoma" charset="0"/>
            </a:endParaRPr>
          </a:p>
          <a:p>
            <a:pPr>
              <a:spcBef>
                <a:spcPct val="40000"/>
              </a:spcBef>
            </a:pPr>
            <a:r>
              <a:rPr lang="en-GB" sz="2000">
                <a:latin typeface="Tahoma" charset="0"/>
              </a:rPr>
              <a:t>Scientific challenge: </a:t>
            </a:r>
          </a:p>
          <a:p>
            <a:pPr lvl="1">
              <a:spcBef>
                <a:spcPct val="40000"/>
              </a:spcBef>
            </a:pPr>
            <a:r>
              <a:rPr lang="en-GB" sz="1800">
                <a:latin typeface="Tahoma" charset="0"/>
              </a:rPr>
              <a:t>i) increase the delivery of </a:t>
            </a:r>
            <a:r>
              <a:rPr lang="en-GB" sz="1800" b="1">
                <a:latin typeface="Tahoma" charset="0"/>
              </a:rPr>
              <a:t>food security</a:t>
            </a:r>
            <a:r>
              <a:rPr lang="en-GB" sz="1800">
                <a:latin typeface="Tahoma" charset="0"/>
              </a:rPr>
              <a:t>, feed, fiber and other services in an </a:t>
            </a:r>
            <a:r>
              <a:rPr lang="en-GB" sz="1800" b="1">
                <a:latin typeface="Tahoma" charset="0"/>
              </a:rPr>
              <a:t>altered and more variable climate</a:t>
            </a:r>
            <a:r>
              <a:rPr lang="en-GB" sz="1800">
                <a:latin typeface="Tahoma" charset="0"/>
              </a:rPr>
              <a:t>, </a:t>
            </a:r>
          </a:p>
          <a:p>
            <a:pPr lvl="1">
              <a:spcBef>
                <a:spcPct val="40000"/>
              </a:spcBef>
            </a:pPr>
            <a:r>
              <a:rPr lang="en-GB" sz="1800">
                <a:latin typeface="Tahoma" charset="0"/>
              </a:rPr>
              <a:t>ii) contribute to </a:t>
            </a:r>
            <a:r>
              <a:rPr lang="en-GB" sz="1800" b="1">
                <a:latin typeface="Tahoma" charset="0"/>
              </a:rPr>
              <a:t>carbon sequestration</a:t>
            </a:r>
            <a:r>
              <a:rPr lang="en-GB" sz="1800">
                <a:latin typeface="Tahoma" charset="0"/>
              </a:rPr>
              <a:t>, fossil fuel energy substitution and </a:t>
            </a:r>
            <a:r>
              <a:rPr lang="en-GB" sz="1800" b="1">
                <a:latin typeface="Tahoma" charset="0"/>
              </a:rPr>
              <a:t>mitigation</a:t>
            </a:r>
            <a:r>
              <a:rPr lang="en-GB" sz="1800">
                <a:latin typeface="Tahoma" charset="0"/>
              </a:rPr>
              <a:t> of N</a:t>
            </a:r>
            <a:r>
              <a:rPr lang="en-GB" sz="1800" baseline="-25000">
                <a:latin typeface="Tahoma" charset="0"/>
              </a:rPr>
              <a:t>2</a:t>
            </a:r>
            <a:r>
              <a:rPr lang="en-GB" sz="1800">
                <a:latin typeface="Tahoma" charset="0"/>
              </a:rPr>
              <a:t>O and CH</a:t>
            </a:r>
            <a:r>
              <a:rPr lang="en-GB" sz="1800" baseline="-25000">
                <a:latin typeface="Tahoma" charset="0"/>
              </a:rPr>
              <a:t>4</a:t>
            </a:r>
            <a:r>
              <a:rPr lang="en-GB" sz="1800">
                <a:latin typeface="Tahoma" charset="0"/>
              </a:rPr>
              <a:t> emissions.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1F358-22F0-4D6D-8AAC-15C537F8DF1A}" type="slidenum">
              <a:rPr lang="de-DE"/>
              <a:pPr/>
              <a:t>17</a:t>
            </a:fld>
            <a:endParaRPr lang="de-DE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6480175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GB" sz="2000">
                <a:latin typeface="Tahoma" charset="0"/>
              </a:rPr>
              <a:t>A major knowledge objective concerns the development of a </a:t>
            </a:r>
            <a:r>
              <a:rPr lang="en-GB" sz="2000" b="1">
                <a:latin typeface="Tahoma" charset="0"/>
              </a:rPr>
              <a:t>systemic understanding</a:t>
            </a:r>
            <a:r>
              <a:rPr lang="en-GB" sz="2000">
                <a:latin typeface="Tahoma" charset="0"/>
              </a:rPr>
              <a:t>, integrating a large range of disciplines from climatology, to </a:t>
            </a:r>
            <a:r>
              <a:rPr lang="en-US" sz="2000">
                <a:latin typeface="Tahoma" charset="0"/>
              </a:rPr>
              <a:t>ecology, biology, agronomy, forestry and socio-economy, through </a:t>
            </a:r>
            <a:r>
              <a:rPr lang="en-GB" sz="2000">
                <a:latin typeface="Tahoma" charset="0"/>
              </a:rPr>
              <a:t>plant, soil and animal sciences, that will be strongly connected </a:t>
            </a:r>
            <a:r>
              <a:rPr lang="en-US" sz="2000">
                <a:latin typeface="Tahoma" charset="0"/>
              </a:rPr>
              <a:t>around a </a:t>
            </a:r>
            <a:r>
              <a:rPr lang="en-US" sz="2000" b="1">
                <a:latin typeface="Tahoma" charset="0"/>
              </a:rPr>
              <a:t>central spine of agro-ecological modeling</a:t>
            </a:r>
            <a:r>
              <a:rPr lang="en-US" sz="2000">
                <a:latin typeface="Tahoma" charset="0"/>
              </a:rPr>
              <a:t>.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endParaRPr lang="fr-FR" sz="2000">
              <a:latin typeface="Tahoma" charset="0"/>
            </a:endParaRP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GB" sz="2000" b="1">
                <a:latin typeface="Tahoma" charset="0"/>
              </a:rPr>
              <a:t>Adaptation planning</a:t>
            </a:r>
            <a:r>
              <a:rPr lang="en-GB" sz="2000">
                <a:latin typeface="Tahoma" charset="0"/>
              </a:rPr>
              <a:t> in agriculture cannot only rely on knowledge about global climate patterns, but needs detailed information on </a:t>
            </a:r>
            <a:r>
              <a:rPr lang="en-GB" sz="2000" b="1">
                <a:latin typeface="Tahoma" charset="0"/>
              </a:rPr>
              <a:t>regional impacts</a:t>
            </a:r>
            <a:r>
              <a:rPr lang="en-GB" sz="2000">
                <a:latin typeface="Tahoma" charset="0"/>
              </a:rPr>
              <a:t> and meaningful assessment of the adaptive options and their feasibility at </a:t>
            </a:r>
            <a:r>
              <a:rPr lang="en-GB" sz="2000" b="1">
                <a:latin typeface="Tahoma" charset="0"/>
              </a:rPr>
              <a:t>local and farm</a:t>
            </a:r>
            <a:r>
              <a:rPr lang="en-GB" sz="2000">
                <a:latin typeface="Tahoma" charset="0"/>
              </a:rPr>
              <a:t> level.</a:t>
            </a:r>
          </a:p>
          <a:p>
            <a:pPr>
              <a:lnSpc>
                <a:spcPct val="90000"/>
              </a:lnSpc>
              <a:spcBef>
                <a:spcPct val="35000"/>
              </a:spcBef>
            </a:pPr>
            <a:endParaRPr lang="en-GB" sz="2000">
              <a:latin typeface="Tahoma" charset="0"/>
            </a:endParaRPr>
          </a:p>
          <a:p>
            <a:pPr>
              <a:lnSpc>
                <a:spcPct val="90000"/>
              </a:lnSpc>
              <a:spcBef>
                <a:spcPct val="35000"/>
              </a:spcBef>
            </a:pPr>
            <a:r>
              <a:rPr lang="en-US" sz="2000">
                <a:latin typeface="Tahoma" charset="0"/>
              </a:rPr>
              <a:t>A </a:t>
            </a:r>
            <a:r>
              <a:rPr lang="en-US" sz="2000" b="1">
                <a:latin typeface="Tahoma" charset="0"/>
              </a:rPr>
              <a:t>cost-benefit </a:t>
            </a:r>
            <a:r>
              <a:rPr lang="en-US" sz="2000">
                <a:latin typeface="Tahoma" charset="0"/>
              </a:rPr>
              <a:t>analysis of short- and long-term adaptation/ mitigation strategies will be addressed taking into account </a:t>
            </a:r>
            <a:r>
              <a:rPr lang="en-US" sz="2000" b="1">
                <a:latin typeface="Tahoma" charset="0"/>
              </a:rPr>
              <a:t>uncertainties</a:t>
            </a:r>
            <a:r>
              <a:rPr lang="en-US" sz="2000">
                <a:latin typeface="Tahoma" charset="0"/>
              </a:rPr>
              <a:t> linked to the projections of climate change and impacts. </a:t>
            </a:r>
            <a:endParaRPr lang="fr-FR" sz="2000">
              <a:latin typeface="Tahoma" charset="0"/>
            </a:endParaRP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395288" y="-1714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fr-FR" sz="3200">
                <a:solidFill>
                  <a:schemeClr val="accent2"/>
                </a:solidFill>
                <a:effectLst/>
                <a:latin typeface="Tahoma" charset="0"/>
              </a:rPr>
              <a:t>3. </a:t>
            </a:r>
            <a:r>
              <a:rPr lang="fr-FR" sz="3200" u="sng">
                <a:solidFill>
                  <a:schemeClr val="accent2"/>
                </a:solidFill>
                <a:effectLst/>
                <a:latin typeface="Tahoma" charset="0"/>
              </a:rPr>
              <a:t>Objectives of the JPI</a:t>
            </a:r>
            <a:r>
              <a:rPr lang="fr-FR" sz="3200" b="0">
                <a:solidFill>
                  <a:schemeClr val="accent2"/>
                </a:solidFill>
                <a:effectLst/>
                <a:latin typeface="Tahoma" charset="0"/>
              </a:rPr>
              <a:t> </a:t>
            </a:r>
            <a:r>
              <a:rPr lang="fr-FR" sz="2400" b="0">
                <a:solidFill>
                  <a:schemeClr val="accent2"/>
                </a:solidFill>
                <a:effectLst/>
                <a:latin typeface="Tahoma" charset="0"/>
              </a:rPr>
              <a:t>(2/2)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42A77-22FA-4264-9D22-DE9FC3C16276}" type="slidenum">
              <a:rPr lang="de-DE"/>
              <a:pPr/>
              <a:t>18</a:t>
            </a:fld>
            <a:endParaRPr lang="de-DE"/>
          </a:p>
        </p:txBody>
      </p:sp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-315913"/>
            <a:ext cx="7772400" cy="1143001"/>
          </a:xfrm>
        </p:spPr>
        <p:txBody>
          <a:bodyPr/>
          <a:lstStyle/>
          <a:p>
            <a:r>
              <a:rPr lang="en-GB" sz="2800" b="1">
                <a:solidFill>
                  <a:schemeClr val="accent2"/>
                </a:solidFill>
                <a:latin typeface="Tahoma" charset="0"/>
              </a:rPr>
              <a:t>4. </a:t>
            </a:r>
            <a:r>
              <a:rPr lang="en-GB" sz="2800" b="1" u="sng">
                <a:solidFill>
                  <a:schemeClr val="accent2"/>
                </a:solidFill>
                <a:latin typeface="Tahoma" charset="0"/>
              </a:rPr>
              <a:t>Research questions being addressed</a:t>
            </a:r>
            <a:endParaRPr lang="fr-FR" sz="2800" b="1" u="sng">
              <a:solidFill>
                <a:schemeClr val="accent2"/>
              </a:solidFill>
              <a:latin typeface="Tahoma" charset="0"/>
            </a:endParaRP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80975" y="1484313"/>
            <a:ext cx="5580063" cy="4114800"/>
          </a:xfrm>
        </p:spPr>
        <p:txBody>
          <a:bodyPr/>
          <a:lstStyle/>
          <a:p>
            <a:pPr lvl="1"/>
            <a:r>
              <a:rPr lang="en-GB" sz="2000">
                <a:latin typeface="Tahoma" charset="0"/>
              </a:rPr>
              <a:t>An integrated research infrastructure on climate change, agriculture, forestry, biodiversity and land use.</a:t>
            </a:r>
          </a:p>
          <a:p>
            <a:pPr lvl="1"/>
            <a:endParaRPr lang="en-GB" sz="2000">
              <a:latin typeface="Tahoma" charset="0"/>
            </a:endParaRPr>
          </a:p>
          <a:p>
            <a:pPr lvl="1">
              <a:buFontTx/>
              <a:buNone/>
            </a:pPr>
            <a:endParaRPr lang="fr-FR" sz="2000">
              <a:latin typeface="Tahoma" charset="0"/>
            </a:endParaRPr>
          </a:p>
          <a:p>
            <a:pPr lvl="1"/>
            <a:r>
              <a:rPr lang="en-GB" sz="2000">
                <a:latin typeface="Tahoma" charset="0"/>
              </a:rPr>
              <a:t>An integrated network of excellence centres for scenario-model-data integration </a:t>
            </a:r>
          </a:p>
          <a:p>
            <a:pPr lvl="1"/>
            <a:endParaRPr lang="en-GB" sz="2000">
              <a:latin typeface="Tahoma" charset="0"/>
            </a:endParaRPr>
          </a:p>
          <a:p>
            <a:pPr lvl="1"/>
            <a:endParaRPr lang="fr-FR" sz="2000">
              <a:latin typeface="Tahoma" charset="0"/>
            </a:endParaRPr>
          </a:p>
          <a:p>
            <a:pPr lvl="1"/>
            <a:r>
              <a:rPr lang="en-GB" sz="2000">
                <a:latin typeface="Tahoma" charset="0"/>
              </a:rPr>
              <a:t>Advanced tools for scenario generation and </a:t>
            </a:r>
            <a:r>
              <a:rPr lang="en-GB" sz="2000" i="1">
                <a:latin typeface="Tahoma" charset="0"/>
              </a:rPr>
              <a:t>ex-ante</a:t>
            </a:r>
            <a:r>
              <a:rPr lang="en-GB" sz="2000">
                <a:latin typeface="Tahoma" charset="0"/>
              </a:rPr>
              <a:t> impact assessments </a:t>
            </a:r>
            <a:endParaRPr lang="fr-FR" sz="2000">
              <a:latin typeface="Tahoma" charset="0"/>
            </a:endParaRPr>
          </a:p>
          <a:p>
            <a:pPr>
              <a:buFontTx/>
              <a:buNone/>
            </a:pPr>
            <a:endParaRPr lang="fr-FR" sz="2000">
              <a:latin typeface="Tahoma" charset="0"/>
            </a:endParaRPr>
          </a:p>
        </p:txBody>
      </p:sp>
      <p:pic>
        <p:nvPicPr>
          <p:cNvPr id="11776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76863" y="4149725"/>
            <a:ext cx="3779837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75275" y="1341438"/>
            <a:ext cx="3768725" cy="278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7768" name="Text Box 8"/>
          <p:cNvSpPr txBox="1">
            <a:spLocks noChangeArrowheads="1"/>
          </p:cNvSpPr>
          <p:nvPr/>
        </p:nvSpPr>
        <p:spPr bwMode="auto">
          <a:xfrm>
            <a:off x="447675" y="652463"/>
            <a:ext cx="77771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GB" sz="2800" b="0" i="1">
                <a:solidFill>
                  <a:schemeClr val="accent2"/>
                </a:solidFill>
                <a:effectLst/>
                <a:latin typeface="Tahoma" charset="0"/>
              </a:rPr>
              <a:t>4.1  Defining new frontiers and strategic options</a:t>
            </a:r>
            <a:endParaRPr lang="fr-FR" sz="2800" b="0">
              <a:solidFill>
                <a:schemeClr val="accent2"/>
              </a:solidFill>
              <a:effectLst/>
              <a:latin typeface="Tahoma" charset="0"/>
            </a:endParaRPr>
          </a:p>
          <a:p>
            <a:endParaRPr lang="fr-FR" sz="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8E9B-97CF-4B08-85B5-BE78B91753E5}" type="slidenum">
              <a:rPr lang="de-DE"/>
              <a:pPr/>
              <a:t>19</a:t>
            </a:fld>
            <a:endParaRPr lang="de-DE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396875" y="1916113"/>
            <a:ext cx="5040313" cy="4114800"/>
          </a:xfrm>
        </p:spPr>
        <p:txBody>
          <a:bodyPr/>
          <a:lstStyle/>
          <a:p>
            <a:pPr lvl="1">
              <a:buFontTx/>
              <a:buChar char="•"/>
            </a:pPr>
            <a:r>
              <a:rPr lang="en-GB" sz="2000">
                <a:latin typeface="Tahoma" charset="0"/>
              </a:rPr>
              <a:t>Designing integrated mitigation and adaptation strategies</a:t>
            </a:r>
          </a:p>
          <a:p>
            <a:pPr lvl="1">
              <a:buFontTx/>
              <a:buChar char="•"/>
            </a:pPr>
            <a:r>
              <a:rPr lang="en-GB" sz="2000">
                <a:latin typeface="Tahoma" charset="0"/>
              </a:rPr>
              <a:t>Mapping regional vulnerabilities for policy support</a:t>
            </a:r>
          </a:p>
          <a:p>
            <a:pPr lvl="1">
              <a:buFontTx/>
              <a:buChar char="•"/>
            </a:pPr>
            <a:r>
              <a:rPr lang="en-GB" sz="2000">
                <a:latin typeface="Tahoma" charset="0"/>
              </a:rPr>
              <a:t>Data distribution centre and dissemination strategy for stakeholder involvement</a:t>
            </a:r>
          </a:p>
          <a:p>
            <a:pPr lvl="1">
              <a:buFontTx/>
              <a:buChar char="•"/>
            </a:pPr>
            <a:r>
              <a:rPr lang="fr-FR" sz="2000">
                <a:latin typeface="Tahoma" charset="0"/>
              </a:rPr>
              <a:t>Outreach to international programs and institutions</a:t>
            </a:r>
          </a:p>
          <a:p>
            <a:pPr lvl="2"/>
            <a:r>
              <a:rPr lang="fr-FR" sz="1400">
                <a:latin typeface="Tahoma" charset="0"/>
              </a:rPr>
              <a:t>IPCC, </a:t>
            </a:r>
          </a:p>
          <a:p>
            <a:pPr lvl="2"/>
            <a:r>
              <a:rPr lang="fr-FR" sz="1400">
                <a:latin typeface="Tahoma" charset="0"/>
              </a:rPr>
              <a:t>Climate Change Challenge Program, </a:t>
            </a:r>
          </a:p>
          <a:p>
            <a:pPr lvl="2"/>
            <a:r>
              <a:rPr lang="fr-FR" sz="1400">
                <a:latin typeface="Tahoma" charset="0"/>
              </a:rPr>
              <a:t>ESSP and CGIAR, Global Land Project</a:t>
            </a:r>
          </a:p>
          <a:p>
            <a:pPr lvl="2"/>
            <a:r>
              <a:rPr lang="fr-FR" sz="1400">
                <a:latin typeface="Tahoma" charset="0"/>
              </a:rPr>
              <a:t>DIVERSITAS</a:t>
            </a:r>
          </a:p>
          <a:p>
            <a:endParaRPr lang="fr-FR" sz="1800">
              <a:latin typeface="Tahoma" charset="0"/>
            </a:endParaRPr>
          </a:p>
          <a:p>
            <a:endParaRPr lang="fr-FR" sz="2400">
              <a:latin typeface="Tahoma" charset="0"/>
            </a:endParaRPr>
          </a:p>
        </p:txBody>
      </p: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827088" y="-315913"/>
            <a:ext cx="7772400" cy="1143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GB" sz="2800">
                <a:solidFill>
                  <a:schemeClr val="accent2"/>
                </a:solidFill>
                <a:effectLst/>
                <a:latin typeface="Tahoma" charset="0"/>
              </a:rPr>
              <a:t>4. </a:t>
            </a:r>
            <a:r>
              <a:rPr lang="en-GB" sz="2800" u="sng">
                <a:solidFill>
                  <a:schemeClr val="accent2"/>
                </a:solidFill>
                <a:effectLst/>
                <a:latin typeface="Tahoma" charset="0"/>
              </a:rPr>
              <a:t>Research questions being addressed</a:t>
            </a:r>
            <a:endParaRPr lang="fr-FR" sz="280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250825" y="549275"/>
            <a:ext cx="83724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GB" sz="2800" b="0" i="1">
                <a:solidFill>
                  <a:schemeClr val="accent2"/>
                </a:solidFill>
                <a:effectLst/>
                <a:latin typeface="Tahoma" charset="0"/>
              </a:rPr>
              <a:t>4.2 Developing and implementing specific solutions at the systems and policy levels</a:t>
            </a:r>
            <a:endParaRPr lang="fr-FR" sz="2800" b="0" i="1">
              <a:solidFill>
                <a:schemeClr val="accent2"/>
              </a:solidFill>
              <a:effectLst/>
              <a:latin typeface="Tahoma" charset="0"/>
            </a:endParaRPr>
          </a:p>
        </p:txBody>
      </p:sp>
      <p:pic>
        <p:nvPicPr>
          <p:cNvPr id="118795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49963" y="4278313"/>
            <a:ext cx="3059112" cy="231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8797" name="Picture 13" descr="NBPcum_20_2"/>
          <p:cNvPicPr>
            <a:picLocks noChangeAspect="1" noChangeArrowheads="1"/>
          </p:cNvPicPr>
          <p:nvPr/>
        </p:nvPicPr>
        <p:blipFill>
          <a:blip r:embed="rId4"/>
          <a:srcRect l="19167" t="11545" r="19167" b="15350"/>
          <a:stretch>
            <a:fillRect/>
          </a:stretch>
        </p:blipFill>
        <p:spPr bwMode="auto">
          <a:xfrm>
            <a:off x="6804025" y="2852738"/>
            <a:ext cx="1670050" cy="1368425"/>
          </a:xfrm>
          <a:prstGeom prst="rect">
            <a:avLst/>
          </a:prstGeom>
          <a:noFill/>
        </p:spPr>
      </p:pic>
      <p:pic>
        <p:nvPicPr>
          <p:cNvPr id="118799" name="Picture 13"/>
          <p:cNvPicPr>
            <a:picLocks noChangeAspect="1" noChangeArrowheads="1"/>
          </p:cNvPicPr>
          <p:nvPr/>
        </p:nvPicPr>
        <p:blipFill>
          <a:blip r:embed="rId5"/>
          <a:srcRect t="18010"/>
          <a:stretch>
            <a:fillRect/>
          </a:stretch>
        </p:blipFill>
        <p:spPr bwMode="auto">
          <a:xfrm>
            <a:off x="6084888" y="1257300"/>
            <a:ext cx="3059112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800" name="Line 16"/>
          <p:cNvSpPr>
            <a:spLocks noChangeShapeType="1"/>
          </p:cNvSpPr>
          <p:nvPr/>
        </p:nvSpPr>
        <p:spPr bwMode="auto">
          <a:xfrm>
            <a:off x="5508625" y="1916113"/>
            <a:ext cx="0" cy="38893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838BA-F704-48E7-99CC-5DA66E5F90DC}" type="slidenum">
              <a:rPr lang="de-DE"/>
              <a:pPr/>
              <a:t>20</a:t>
            </a:fld>
            <a:endParaRPr lang="de-DE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52413" y="1531938"/>
            <a:ext cx="6769101" cy="4114800"/>
          </a:xfrm>
        </p:spPr>
        <p:txBody>
          <a:bodyPr/>
          <a:lstStyle/>
          <a:p>
            <a:r>
              <a:rPr lang="en-GB" sz="2800">
                <a:latin typeface="Tahoma" charset="0"/>
              </a:rPr>
              <a:t>Adaptation and mitigation ‘omics’</a:t>
            </a:r>
          </a:p>
          <a:p>
            <a:pPr lvl="1"/>
            <a:r>
              <a:rPr lang="en-GB" sz="1600">
                <a:solidFill>
                  <a:srgbClr val="000000"/>
                </a:solidFill>
                <a:latin typeface="Tahoma" charset="0"/>
                <a:cs typeface="Times New Roman" pitchFamily="18" charset="0"/>
              </a:rPr>
              <a:t>Design and develop new adapted genotypes for crop, tree and livestock</a:t>
            </a:r>
          </a:p>
          <a:p>
            <a:r>
              <a:rPr lang="en-GB" sz="2800">
                <a:latin typeface="Tahoma" charset="0"/>
              </a:rPr>
              <a:t>Mitigation technologies</a:t>
            </a:r>
          </a:p>
          <a:p>
            <a:pPr lvl="2"/>
            <a:r>
              <a:rPr lang="en-GB" sz="1600">
                <a:latin typeface="Tahoma" charset="0"/>
              </a:rPr>
              <a:t>Forestry, soil C sequestration, legumes, </a:t>
            </a:r>
          </a:p>
          <a:p>
            <a:pPr lvl="2">
              <a:buFontTx/>
              <a:buNone/>
            </a:pPr>
            <a:r>
              <a:rPr lang="en-GB" sz="1600">
                <a:latin typeface="Tahoma" charset="0"/>
              </a:rPr>
              <a:t>low CH</a:t>
            </a:r>
            <a:r>
              <a:rPr lang="en-GB" sz="1600" baseline="-25000">
                <a:latin typeface="Tahoma" charset="0"/>
              </a:rPr>
              <a:t>4</a:t>
            </a:r>
            <a:r>
              <a:rPr lang="en-GB" sz="1600">
                <a:latin typeface="Tahoma" charset="0"/>
              </a:rPr>
              <a:t> ruminants and farm effluents</a:t>
            </a:r>
          </a:p>
          <a:p>
            <a:r>
              <a:rPr lang="en-GB" sz="2800">
                <a:latin typeface="Tahoma" charset="0"/>
              </a:rPr>
              <a:t>Adaptation biotechnologies</a:t>
            </a:r>
            <a:endParaRPr lang="fr-FR" sz="2800">
              <a:latin typeface="Tahoma" charset="0"/>
            </a:endParaRPr>
          </a:p>
          <a:p>
            <a:pPr lvl="1">
              <a:buFontTx/>
              <a:buChar char="•"/>
            </a:pPr>
            <a:r>
              <a:rPr lang="fr-FR" sz="1800">
                <a:latin typeface="Tahoma" charset="0"/>
              </a:rPr>
              <a:t>Species diversity, soil microbiology, </a:t>
            </a:r>
          </a:p>
          <a:p>
            <a:pPr lvl="1">
              <a:buFontTx/>
              <a:buChar char="•"/>
            </a:pPr>
            <a:r>
              <a:rPr lang="fr-FR" sz="1800">
                <a:latin typeface="Tahoma" charset="0"/>
              </a:rPr>
              <a:t>Water management...</a:t>
            </a:r>
          </a:p>
        </p:txBody>
      </p:sp>
      <p:sp>
        <p:nvSpPr>
          <p:cNvPr id="119812" name="Rectangle 4"/>
          <p:cNvSpPr>
            <a:spLocks noChangeArrowheads="1"/>
          </p:cNvSpPr>
          <p:nvPr/>
        </p:nvSpPr>
        <p:spPr bwMode="auto">
          <a:xfrm>
            <a:off x="827088" y="-315913"/>
            <a:ext cx="7772400" cy="1143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GB" sz="2800">
                <a:solidFill>
                  <a:schemeClr val="accent2"/>
                </a:solidFill>
                <a:effectLst/>
                <a:latin typeface="Tahoma" charset="0"/>
              </a:rPr>
              <a:t>4. </a:t>
            </a:r>
            <a:r>
              <a:rPr lang="en-GB" sz="2800" u="sng">
                <a:solidFill>
                  <a:schemeClr val="accent2"/>
                </a:solidFill>
                <a:effectLst/>
                <a:latin typeface="Tahoma" charset="0"/>
              </a:rPr>
              <a:t>Research questions being addressed</a:t>
            </a:r>
            <a:endParaRPr lang="fr-FR" sz="2800" u="sng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447675" y="603250"/>
            <a:ext cx="83724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GB" sz="2800" b="0" i="1">
                <a:solidFill>
                  <a:schemeClr val="accent2"/>
                </a:solidFill>
                <a:effectLst/>
                <a:latin typeface="Tahoma" charset="0"/>
              </a:rPr>
              <a:t>4.3 Developing highly innovative breakthrough technologies.</a:t>
            </a:r>
            <a:endParaRPr lang="fr-FR" sz="2800" b="0" i="1">
              <a:solidFill>
                <a:schemeClr val="accent2"/>
              </a:solidFill>
              <a:effectLst/>
              <a:latin typeface="Tahoma" charset="0"/>
            </a:endParaRPr>
          </a:p>
        </p:txBody>
      </p:sp>
      <p:pic>
        <p:nvPicPr>
          <p:cNvPr id="11981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75475" y="1196975"/>
            <a:ext cx="216852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18" name="Picture 10"/>
          <p:cNvPicPr>
            <a:picLocks noChangeAspect="1" noChangeArrowheads="1"/>
          </p:cNvPicPr>
          <p:nvPr/>
        </p:nvPicPr>
        <p:blipFill>
          <a:blip r:embed="rId3"/>
          <a:srcRect l="8569" t="17043" r="14500" b="14662"/>
          <a:stretch>
            <a:fillRect/>
          </a:stretch>
        </p:blipFill>
        <p:spPr bwMode="auto">
          <a:xfrm>
            <a:off x="7308850" y="2997200"/>
            <a:ext cx="18351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19" name="Picture 11"/>
          <p:cNvPicPr>
            <a:picLocks noChangeAspect="1" noChangeArrowheads="1"/>
          </p:cNvPicPr>
          <p:nvPr/>
        </p:nvPicPr>
        <p:blipFill>
          <a:blip r:embed="rId4"/>
          <a:srcRect l="23546" t="8537" r="50000" b="8536"/>
          <a:stretch>
            <a:fillRect/>
          </a:stretch>
        </p:blipFill>
        <p:spPr bwMode="auto">
          <a:xfrm>
            <a:off x="5724525" y="2997200"/>
            <a:ext cx="161766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22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13638" y="4941888"/>
            <a:ext cx="1595437" cy="191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24" name="Picture 15"/>
          <p:cNvPicPr>
            <a:picLocks noChangeAspect="1" noChangeArrowheads="1"/>
          </p:cNvPicPr>
          <p:nvPr/>
        </p:nvPicPr>
        <p:blipFill>
          <a:blip r:embed="rId6"/>
          <a:srcRect l="9793" t="21330" r="38986"/>
          <a:stretch>
            <a:fillRect/>
          </a:stretch>
        </p:blipFill>
        <p:spPr bwMode="auto">
          <a:xfrm>
            <a:off x="2425700" y="5232400"/>
            <a:ext cx="1404938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26" name="Picture 18"/>
          <p:cNvPicPr>
            <a:picLocks noChangeAspect="1" noChangeArrowheads="1"/>
          </p:cNvPicPr>
          <p:nvPr/>
        </p:nvPicPr>
        <p:blipFill>
          <a:blip r:embed="rId7"/>
          <a:srcRect l="26416" r="5583" b="6554"/>
          <a:stretch>
            <a:fillRect/>
          </a:stretch>
        </p:blipFill>
        <p:spPr bwMode="auto">
          <a:xfrm>
            <a:off x="85725" y="5543550"/>
            <a:ext cx="71755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31" name="Picture 23" descr="E2S200_15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41375" y="5276850"/>
            <a:ext cx="1506538" cy="1581150"/>
          </a:xfrm>
          <a:prstGeom prst="rect">
            <a:avLst/>
          </a:prstGeom>
          <a:noFill/>
        </p:spPr>
      </p:pic>
      <p:pic>
        <p:nvPicPr>
          <p:cNvPr id="119840" name="Picture 3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924300" y="5657850"/>
            <a:ext cx="1733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41" name="Picture 3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937000" y="5010150"/>
            <a:ext cx="17414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42" name="Picture 34"/>
          <p:cNvPicPr>
            <a:picLocks noChangeAspect="1" noChangeArrowheads="1"/>
          </p:cNvPicPr>
          <p:nvPr/>
        </p:nvPicPr>
        <p:blipFill>
          <a:blip r:embed="rId11"/>
          <a:srcRect l="55843" r="3894"/>
          <a:stretch>
            <a:fillRect/>
          </a:stretch>
        </p:blipFill>
        <p:spPr bwMode="auto">
          <a:xfrm>
            <a:off x="5810250" y="5008563"/>
            <a:ext cx="1606550" cy="184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1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10FBC-3E40-4EFC-80DA-09BDF5D5A716}" type="slidenum">
              <a:rPr lang="de-DE"/>
              <a:pPr/>
              <a:t>21</a:t>
            </a:fld>
            <a:endParaRPr lang="de-DE"/>
          </a:p>
        </p:txBody>
      </p:sp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-100013"/>
            <a:ext cx="8820150" cy="1143001"/>
          </a:xfrm>
        </p:spPr>
        <p:txBody>
          <a:bodyPr/>
          <a:lstStyle/>
          <a:p>
            <a:r>
              <a:rPr lang="en-GB" sz="2800" b="1" u="sng">
                <a:solidFill>
                  <a:schemeClr val="accent2"/>
                </a:solidFill>
                <a:latin typeface="Tahoma" charset="0"/>
              </a:rPr>
              <a:t>5. Added-value, benefits and impact</a:t>
            </a:r>
            <a:endParaRPr lang="fr-FR" sz="2800" b="1" u="sng">
              <a:solidFill>
                <a:schemeClr val="accent2"/>
              </a:solidFill>
              <a:latin typeface="Tahoma" charset="0"/>
            </a:endParaRP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052513"/>
            <a:ext cx="7667625" cy="3455987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GB" sz="2800" i="1">
                <a:solidFill>
                  <a:schemeClr val="accent2"/>
                </a:solidFill>
                <a:latin typeface="Tahoma" charset="0"/>
              </a:rPr>
              <a:t>5.1 Benefits and impact of the JPI for European citizens and European competitiveness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GB" sz="2800" i="1">
              <a:solidFill>
                <a:schemeClr val="accent2"/>
              </a:solidFill>
              <a:latin typeface="Tahoma" charset="0"/>
            </a:endParaRPr>
          </a:p>
          <a:p>
            <a:pPr marL="990600" lvl="1" indent="-533400">
              <a:buFontTx/>
              <a:buNone/>
            </a:pPr>
            <a:r>
              <a:rPr lang="en-GB" sz="2000">
                <a:latin typeface="Tahoma" charset="0"/>
              </a:rPr>
              <a:t>The JPI will provide a crucial help to the current and future generations of European citizens, by:</a:t>
            </a:r>
          </a:p>
          <a:p>
            <a:pPr marL="1371600" lvl="2" indent="-457200">
              <a:buFontTx/>
              <a:buChar char="-"/>
            </a:pPr>
            <a:r>
              <a:rPr lang="en-GB" sz="1800">
                <a:latin typeface="Tahoma" charset="0"/>
              </a:rPr>
              <a:t>securing vital ecosystem services such as food provision, </a:t>
            </a:r>
            <a:r>
              <a:rPr lang="en-GB" sz="1800" b="1">
                <a:latin typeface="Tahoma" charset="0"/>
              </a:rPr>
              <a:t>food security and renewable energies from biomass</a:t>
            </a:r>
          </a:p>
          <a:p>
            <a:pPr marL="1371600" lvl="2" indent="-457200">
              <a:buFontTx/>
              <a:buChar char="-"/>
            </a:pPr>
            <a:endParaRPr lang="en-GB" sz="1800">
              <a:latin typeface="Tahoma" charset="0"/>
            </a:endParaRPr>
          </a:p>
          <a:p>
            <a:pPr marL="1371600" lvl="2" indent="-457200">
              <a:buFontTx/>
              <a:buChar char="-"/>
            </a:pPr>
            <a:r>
              <a:rPr lang="en-GB" sz="1800">
                <a:latin typeface="Tahoma" charset="0"/>
              </a:rPr>
              <a:t>reducing the burden of climatic impacts on Europe’s water, soil and biodiversity resources,</a:t>
            </a:r>
          </a:p>
          <a:p>
            <a:pPr marL="1371600" lvl="2" indent="-457200">
              <a:lnSpc>
                <a:spcPct val="80000"/>
              </a:lnSpc>
              <a:buFontTx/>
              <a:buChar char="-"/>
            </a:pPr>
            <a:endParaRPr lang="en-GB" sz="1800">
              <a:latin typeface="Tahoma" charset="0"/>
            </a:endParaRPr>
          </a:p>
        </p:txBody>
      </p:sp>
      <p:pic>
        <p:nvPicPr>
          <p:cNvPr id="12083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78238"/>
            <a:ext cx="19081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8" name="Picture 6" descr="landwirtschaf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95475"/>
            <a:ext cx="1908175" cy="1333500"/>
          </a:xfrm>
          <a:prstGeom prst="rect">
            <a:avLst/>
          </a:prstGeom>
          <a:noFill/>
        </p:spPr>
      </p:pic>
      <p:pic>
        <p:nvPicPr>
          <p:cNvPr id="12083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84825"/>
            <a:ext cx="1979613" cy="127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0841" name="Rectangle 9"/>
          <p:cNvSpPr>
            <a:spLocks noChangeArrowheads="1"/>
          </p:cNvSpPr>
          <p:nvPr/>
        </p:nvSpPr>
        <p:spPr bwMode="auto">
          <a:xfrm>
            <a:off x="1619250" y="4797425"/>
            <a:ext cx="6858000" cy="239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eaLnBrk="1" hangingPunct="1">
              <a:spcBef>
                <a:spcPct val="20000"/>
              </a:spcBef>
            </a:pPr>
            <a:r>
              <a:rPr lang="en-GB" sz="2000" b="0">
                <a:effectLst/>
                <a:latin typeface="Tahoma" charset="0"/>
              </a:rPr>
              <a:t>It will also strongly contribute to the </a:t>
            </a:r>
            <a:r>
              <a:rPr lang="en-GB" sz="2000">
                <a:effectLst/>
                <a:latin typeface="Tahoma" charset="0"/>
              </a:rPr>
              <a:t>stabilization</a:t>
            </a:r>
            <a:r>
              <a:rPr lang="en-GB" sz="2000" b="0">
                <a:effectLst/>
                <a:latin typeface="Tahoma" charset="0"/>
              </a:rPr>
              <a:t> </a:t>
            </a:r>
            <a:r>
              <a:rPr lang="en-GB" sz="2000">
                <a:effectLst/>
                <a:latin typeface="Tahoma" charset="0"/>
              </a:rPr>
              <a:t>of atmospheric greenhouse gas</a:t>
            </a:r>
            <a:r>
              <a:rPr lang="en-GB" sz="2000" b="0">
                <a:effectLst/>
                <a:latin typeface="Tahoma" charset="0"/>
              </a:rPr>
              <a:t> concentrations, by:</a:t>
            </a:r>
          </a:p>
          <a:p>
            <a:pPr lvl="2" eaLnBrk="1" hangingPunct="1">
              <a:spcBef>
                <a:spcPct val="20000"/>
              </a:spcBef>
              <a:buFontTx/>
              <a:buChar char="-"/>
            </a:pPr>
            <a:r>
              <a:rPr lang="en-GB" sz="1800" b="0">
                <a:effectLst/>
                <a:latin typeface="Tahoma" charset="0"/>
              </a:rPr>
              <a:t>reducing emissions both within the European Union, </a:t>
            </a:r>
          </a:p>
          <a:p>
            <a:pPr lvl="2" eaLnBrk="1" hangingPunct="1">
              <a:spcBef>
                <a:spcPct val="20000"/>
              </a:spcBef>
              <a:buFontTx/>
              <a:buChar char="-"/>
            </a:pPr>
            <a:r>
              <a:rPr lang="en-GB" sz="1800" b="0">
                <a:effectLst/>
                <a:latin typeface="Tahoma" charset="0"/>
              </a:rPr>
              <a:t>through key </a:t>
            </a:r>
            <a:r>
              <a:rPr lang="en-GB" sz="1800">
                <a:effectLst/>
                <a:latin typeface="Tahoma" charset="0"/>
              </a:rPr>
              <a:t>international cooperation</a:t>
            </a:r>
            <a:r>
              <a:rPr lang="en-GB" sz="1800" b="0">
                <a:effectLst/>
                <a:latin typeface="Tahoma" charset="0"/>
              </a:rPr>
              <a:t> actions in developing countries.</a:t>
            </a:r>
            <a:endParaRPr lang="fr-FR" sz="1800" b="0">
              <a:effectLst/>
              <a:latin typeface="Tahoma" charset="0"/>
            </a:endParaRPr>
          </a:p>
          <a:p>
            <a:pPr lvl="1" eaLnBrk="1" hangingPunct="1">
              <a:spcBef>
                <a:spcPct val="50000"/>
              </a:spcBef>
              <a:buFontTx/>
              <a:buAutoNum type="arabicPeriod"/>
            </a:pPr>
            <a:endParaRPr lang="fr-FR" sz="2000" b="0"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B96D4-0FE1-4D88-85FC-E77DC92DF677}" type="slidenum">
              <a:rPr lang="de-DE"/>
              <a:pPr/>
              <a:t>22</a:t>
            </a:fld>
            <a:endParaRPr lang="de-DE"/>
          </a:p>
        </p:txBody>
      </p:sp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GB" sz="2800" b="1">
                <a:solidFill>
                  <a:schemeClr val="accent2"/>
                </a:solidFill>
                <a:latin typeface="Tahoma" charset="0"/>
              </a:rPr>
              <a:t>5. </a:t>
            </a:r>
            <a:r>
              <a:rPr lang="en-GB" sz="2800" b="1" u="sng">
                <a:solidFill>
                  <a:schemeClr val="accent2"/>
                </a:solidFill>
                <a:latin typeface="Tahoma" charset="0"/>
              </a:rPr>
              <a:t>Added-value, benefits and impact</a:t>
            </a:r>
            <a:endParaRPr lang="fr-FR" sz="2800" b="1">
              <a:solidFill>
                <a:schemeClr val="accent2"/>
              </a:solidFill>
              <a:latin typeface="Tahoma" charset="0"/>
            </a:endParaRP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5940425" cy="23749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 b="1" i="1">
                <a:solidFill>
                  <a:schemeClr val="accent2"/>
                </a:solidFill>
                <a:latin typeface="Tahoma" charset="0"/>
              </a:rPr>
              <a:t>5.2 Value added to overall current research financed from national and Community public funds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000" b="1">
              <a:solidFill>
                <a:schemeClr val="accent2"/>
              </a:solidFill>
              <a:latin typeface="Tahoma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>
                <a:latin typeface="Tahoma" charset="0"/>
              </a:rPr>
              <a:t>	Most initiatives will be taken at national level, but </a:t>
            </a:r>
            <a:r>
              <a:rPr lang="en-GB" sz="2000" b="1">
                <a:latin typeface="Tahoma" charset="0"/>
              </a:rPr>
              <a:t>a joint EU approach and research</a:t>
            </a:r>
            <a:r>
              <a:rPr lang="en-GB" sz="2000">
                <a:latin typeface="Tahoma" charset="0"/>
              </a:rPr>
              <a:t> </a:t>
            </a:r>
            <a:r>
              <a:rPr lang="en-GB" sz="2000" b="1">
                <a:latin typeface="Tahoma" charset="0"/>
              </a:rPr>
              <a:t>programming</a:t>
            </a:r>
            <a:r>
              <a:rPr lang="en-GB" sz="2000">
                <a:latin typeface="Tahoma" charset="0"/>
              </a:rPr>
              <a:t> can maximise the effectiveness of national efforts, particularly in: 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000">
              <a:latin typeface="Tahoma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>
                <a:latin typeface="Tahoma" charset="0"/>
              </a:rPr>
              <a:t>	</a:t>
            </a:r>
            <a:endParaRPr lang="fr-FR" sz="2000">
              <a:latin typeface="Tahoma" charset="0"/>
            </a:endParaRPr>
          </a:p>
        </p:txBody>
      </p:sp>
      <p:grpSp>
        <p:nvGrpSpPr>
          <p:cNvPr id="121860" name="Group 4"/>
          <p:cNvGrpSpPr>
            <a:grpSpLocks/>
          </p:cNvGrpSpPr>
          <p:nvPr/>
        </p:nvGrpSpPr>
        <p:grpSpPr bwMode="auto">
          <a:xfrm>
            <a:off x="5867400" y="2708275"/>
            <a:ext cx="3276600" cy="3097213"/>
            <a:chOff x="2918" y="935"/>
            <a:chExt cx="2842" cy="2858"/>
          </a:xfrm>
        </p:grpSpPr>
        <p:pic>
          <p:nvPicPr>
            <p:cNvPr id="121861" name="Picture 5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918" y="935"/>
              <a:ext cx="2842" cy="28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1862" name="Rectangle 6"/>
            <p:cNvSpPr>
              <a:spLocks noChangeArrowheads="1"/>
            </p:cNvSpPr>
            <p:nvPr/>
          </p:nvSpPr>
          <p:spPr bwMode="auto">
            <a:xfrm>
              <a:off x="4740" y="1984"/>
              <a:ext cx="1020" cy="13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121865" name="Rectangle 9"/>
          <p:cNvSpPr>
            <a:spLocks noChangeArrowheads="1"/>
          </p:cNvSpPr>
          <p:nvPr/>
        </p:nvSpPr>
        <p:spPr bwMode="auto">
          <a:xfrm>
            <a:off x="0" y="3573463"/>
            <a:ext cx="5976938" cy="295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sz="2000" b="0">
                <a:effectLst/>
                <a:latin typeface="Tahoma" charset="0"/>
              </a:rPr>
              <a:t>   - </a:t>
            </a:r>
            <a:r>
              <a:rPr lang="en-GB" sz="2000">
                <a:effectLst/>
                <a:latin typeface="Tahoma" charset="0"/>
              </a:rPr>
              <a:t>sectors that are closely integrated at EU level such as agriculture</a:t>
            </a:r>
            <a:r>
              <a:rPr lang="en-GB" sz="2000" b="0">
                <a:effectLst/>
                <a:latin typeface="Tahoma" charset="0"/>
              </a:rPr>
              <a:t>,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endParaRPr lang="en-GB" sz="2000" b="0">
              <a:effectLst/>
              <a:latin typeface="Tahoma" charset="0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sz="2000" b="0">
                <a:effectLst/>
                <a:latin typeface="Tahoma" charset="0"/>
              </a:rPr>
              <a:t>	- </a:t>
            </a:r>
            <a:r>
              <a:rPr lang="en-GB" sz="2000">
                <a:effectLst/>
                <a:latin typeface="Tahoma" charset="0"/>
              </a:rPr>
              <a:t>cross-boundary issues</a:t>
            </a:r>
            <a:r>
              <a:rPr lang="en-GB" sz="2000" b="0">
                <a:effectLst/>
                <a:latin typeface="Tahoma" charset="0"/>
              </a:rPr>
              <a:t> as river basins and biodiversity management,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endParaRPr lang="en-GB" sz="2000" b="0">
              <a:effectLst/>
              <a:latin typeface="Tahoma" charset="0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sz="2000" b="0">
                <a:effectLst/>
                <a:latin typeface="Tahoma" charset="0"/>
              </a:rPr>
              <a:t>	- </a:t>
            </a:r>
            <a:r>
              <a:rPr lang="en-GB" sz="2000">
                <a:effectLst/>
                <a:latin typeface="Tahoma" charset="0"/>
              </a:rPr>
              <a:t>disadvantaged regions</a:t>
            </a:r>
            <a:r>
              <a:rPr lang="en-GB" sz="2000" b="0">
                <a:effectLst/>
                <a:latin typeface="Tahoma" charset="0"/>
              </a:rPr>
              <a:t> and regions most affected by climate change</a:t>
            </a:r>
            <a:r>
              <a:rPr lang="fr-FR" sz="2000" b="0">
                <a:effectLst/>
                <a:latin typeface="Tahoma" charset="0"/>
              </a:rPr>
              <a:t> </a:t>
            </a:r>
            <a:r>
              <a:rPr lang="en-GB" sz="2000" b="0">
                <a:effectLst/>
                <a:latin typeface="Tahoma" charset="0"/>
              </a:rPr>
              <a:t> </a:t>
            </a:r>
          </a:p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endParaRPr lang="fr-FR" sz="2000" b="0">
              <a:effectLst/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38169-4351-4AB6-9839-DA658B3C3B41}" type="slidenum">
              <a:rPr lang="de-DE"/>
              <a:pPr/>
              <a:t>23</a:t>
            </a:fld>
            <a:endParaRPr lang="de-DE"/>
          </a:p>
        </p:txBody>
      </p:sp>
      <p:sp>
        <p:nvSpPr>
          <p:cNvPr id="147460" name="Rectangle 4"/>
          <p:cNvSpPr>
            <a:spLocks noChangeArrowheads="1"/>
          </p:cNvSpPr>
          <p:nvPr/>
        </p:nvSpPr>
        <p:spPr bwMode="auto">
          <a:xfrm>
            <a:off x="53975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GB" sz="2800">
                <a:solidFill>
                  <a:schemeClr val="accent2"/>
                </a:solidFill>
                <a:effectLst/>
                <a:latin typeface="Tahoma" charset="0"/>
              </a:rPr>
              <a:t>5. </a:t>
            </a:r>
            <a:r>
              <a:rPr lang="en-GB" sz="2800" u="sng">
                <a:solidFill>
                  <a:schemeClr val="accent2"/>
                </a:solidFill>
                <a:effectLst/>
                <a:latin typeface="Tahoma" charset="0"/>
              </a:rPr>
              <a:t>Added-value, benefits and impact</a:t>
            </a:r>
            <a:endParaRPr lang="fr-FR" sz="2800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147461" name="Rectangle 5"/>
          <p:cNvSpPr>
            <a:spLocks noChangeArrowheads="1"/>
          </p:cNvSpPr>
          <p:nvPr/>
        </p:nvSpPr>
        <p:spPr bwMode="auto">
          <a:xfrm>
            <a:off x="323850" y="1125538"/>
            <a:ext cx="79914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lnSpc>
                <a:spcPct val="105000"/>
              </a:lnSpc>
              <a:spcBef>
                <a:spcPct val="30000"/>
              </a:spcBef>
              <a:buFontTx/>
              <a:buChar char="•"/>
            </a:pPr>
            <a:r>
              <a:rPr lang="en-GB" sz="2000" b="0" i="1">
                <a:solidFill>
                  <a:schemeClr val="accent2"/>
                </a:solidFill>
                <a:effectLst/>
                <a:latin typeface="Tahoma" charset="0"/>
              </a:rPr>
              <a:t>5.3 </a:t>
            </a:r>
            <a:r>
              <a:rPr lang="en-GB" sz="2000" i="1">
                <a:solidFill>
                  <a:schemeClr val="accent2"/>
                </a:solidFill>
                <a:effectLst/>
                <a:latin typeface="Tahoma" charset="0"/>
              </a:rPr>
              <a:t>Need to choose the JP approach, rather than any other existing European mechanism</a:t>
            </a:r>
          </a:p>
          <a:p>
            <a:pPr marL="342900" indent="-342900" eaLnBrk="1" hangingPunct="1">
              <a:lnSpc>
                <a:spcPct val="105000"/>
              </a:lnSpc>
              <a:spcBef>
                <a:spcPct val="30000"/>
              </a:spcBef>
              <a:buFontTx/>
              <a:buChar char="•"/>
            </a:pPr>
            <a:endParaRPr lang="en-GB" sz="2000" i="1">
              <a:solidFill>
                <a:schemeClr val="accent2"/>
              </a:solidFill>
              <a:effectLst/>
              <a:latin typeface="Tahoma" charset="0"/>
            </a:endParaRPr>
          </a:p>
        </p:txBody>
      </p:sp>
      <p:sp>
        <p:nvSpPr>
          <p:cNvPr id="147464" name="Rectangle 8"/>
          <p:cNvSpPr>
            <a:spLocks noChangeArrowheads="1"/>
          </p:cNvSpPr>
          <p:nvPr/>
        </p:nvSpPr>
        <p:spPr bwMode="auto">
          <a:xfrm>
            <a:off x="323850" y="2060575"/>
            <a:ext cx="84074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 eaLnBrk="1" hangingPunct="1">
              <a:lnSpc>
                <a:spcPct val="105000"/>
              </a:lnSpc>
              <a:spcBef>
                <a:spcPct val="30000"/>
              </a:spcBef>
              <a:buFontTx/>
              <a:buChar char="–"/>
            </a:pPr>
            <a:r>
              <a:rPr lang="en-US" sz="1800" b="0">
                <a:effectLst/>
                <a:latin typeface="Tahoma" charset="0"/>
              </a:rPr>
              <a:t>Solutions cannot be adopted through the Framework Programme because in this context </a:t>
            </a:r>
            <a:r>
              <a:rPr lang="en-US" sz="1800">
                <a:effectLst/>
                <a:latin typeface="Tahoma" charset="0"/>
              </a:rPr>
              <a:t>we are addressing a long-lasting, large-base research endeavour</a:t>
            </a:r>
            <a:r>
              <a:rPr lang="en-US" sz="1800" b="0">
                <a:effectLst/>
                <a:latin typeface="Tahoma" charset="0"/>
              </a:rPr>
              <a:t>, greatly affected by </a:t>
            </a:r>
            <a:r>
              <a:rPr lang="en-US" sz="1800">
                <a:effectLst/>
                <a:latin typeface="Tahoma" charset="0"/>
              </a:rPr>
              <a:t>site specificity</a:t>
            </a:r>
            <a:r>
              <a:rPr lang="en-US" sz="1800" b="0">
                <a:effectLst/>
                <a:latin typeface="Tahoma" charset="0"/>
              </a:rPr>
              <a:t> that </a:t>
            </a:r>
            <a:r>
              <a:rPr lang="en-GB" sz="1800" b="0">
                <a:effectLst/>
                <a:latin typeface="Tahoma" charset="0"/>
              </a:rPr>
              <a:t>characterizes</a:t>
            </a:r>
            <a:r>
              <a:rPr lang="en-US" sz="1800" b="0">
                <a:effectLst/>
                <a:latin typeface="Tahoma" charset="0"/>
              </a:rPr>
              <a:t> agroecosystems and their management practices. 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  <a:buFontTx/>
              <a:buChar char="–"/>
            </a:pPr>
            <a:endParaRPr lang="en-US" sz="1800" b="0">
              <a:effectLst/>
              <a:latin typeface="Tahoma" charset="0"/>
            </a:endParaRP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  <a:buFontTx/>
              <a:buChar char="–"/>
            </a:pPr>
            <a:r>
              <a:rPr lang="en-US" sz="1800" b="0">
                <a:effectLst/>
                <a:latin typeface="Tahoma" charset="0"/>
              </a:rPr>
              <a:t>National Programmes provide a convenient site for this research, although </a:t>
            </a:r>
            <a:r>
              <a:rPr lang="en-US" sz="1800">
                <a:effectLst/>
                <a:latin typeface="Tahoma" charset="0"/>
              </a:rPr>
              <a:t>joint programming is required to magnify the results</a:t>
            </a:r>
            <a:r>
              <a:rPr lang="en-US" sz="1800" b="0">
                <a:effectLst/>
                <a:latin typeface="Tahoma" charset="0"/>
              </a:rPr>
              <a:t> and avoid current duplications.</a:t>
            </a:r>
            <a:r>
              <a:rPr lang="fr-FR" sz="1800" b="0">
                <a:effectLst/>
                <a:latin typeface="Tahoma" charset="0"/>
              </a:rPr>
              <a:t> 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  <a:buFontTx/>
              <a:buChar char="–"/>
            </a:pPr>
            <a:endParaRPr lang="fr-FR" sz="1800" b="0">
              <a:effectLst/>
              <a:latin typeface="Tahoma" charset="0"/>
            </a:endParaRP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  <a:buFontTx/>
              <a:buChar char="–"/>
            </a:pPr>
            <a:r>
              <a:rPr lang="fr-FR" sz="1800">
                <a:effectLst/>
                <a:latin typeface="Tahoma" charset="0"/>
              </a:rPr>
              <a:t>Existing national infrastructures need to be coordinated and strengthened</a:t>
            </a:r>
            <a:r>
              <a:rPr lang="fr-FR" sz="1800" b="0">
                <a:effectLst/>
                <a:latin typeface="Tahoma" charset="0"/>
              </a:rPr>
              <a:t> (e.g. genetic resources, experimental and observational networks, excellence modelling centres...)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CDD3-8AE4-4641-B987-F884D2CF4196}" type="slidenum">
              <a:rPr lang="de-DE"/>
              <a:pPr/>
              <a:t>24</a:t>
            </a:fld>
            <a:endParaRPr lang="de-DE"/>
          </a:p>
        </p:txBody>
      </p:sp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893175" cy="863600"/>
          </a:xfrm>
        </p:spPr>
        <p:txBody>
          <a:bodyPr/>
          <a:lstStyle/>
          <a:p>
            <a:r>
              <a:rPr lang="en-GB" sz="2400" b="1">
                <a:solidFill>
                  <a:schemeClr val="accent2"/>
                </a:solidFill>
                <a:latin typeface="Tahoma" charset="0"/>
              </a:rPr>
              <a:t>6. </a:t>
            </a:r>
            <a:r>
              <a:rPr lang="en-GB" sz="2400" b="1" u="sng">
                <a:solidFill>
                  <a:schemeClr val="accent2"/>
                </a:solidFill>
                <a:latin typeface="Tahoma" charset="0"/>
              </a:rPr>
              <a:t>Preliminary estimate of human resources involved</a:t>
            </a:r>
            <a:r>
              <a:rPr lang="en-GB" b="1">
                <a:solidFill>
                  <a:schemeClr val="accent2"/>
                </a:solidFill>
                <a:latin typeface="Tahoma" charset="0"/>
              </a:rPr>
              <a:t> </a:t>
            </a:r>
            <a:r>
              <a:rPr lang="fr-FR" sz="36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/>
            </a:r>
            <a:br>
              <a:rPr lang="fr-FR" sz="36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</a:br>
            <a:r>
              <a:rPr lang="fr-FR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/>
            </a:r>
            <a:br>
              <a:rPr lang="fr-FR" sz="32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</a:br>
            <a:r>
              <a:rPr lang="fr-FR" sz="2800" i="1">
                <a:solidFill>
                  <a:schemeClr val="accent2"/>
                </a:solidFill>
                <a:latin typeface="Tahoma" charset="0"/>
              </a:rPr>
              <a:t>6.1 Partners having expressed their</a:t>
            </a:r>
            <a:r>
              <a:rPr lang="fr-FR" sz="2800" i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 </a:t>
            </a:r>
            <a:r>
              <a:rPr lang="fr-FR" sz="2800" i="1">
                <a:solidFill>
                  <a:schemeClr val="accent2"/>
                </a:solidFill>
                <a:latin typeface="Tahoma" charset="0"/>
              </a:rPr>
              <a:t>interest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1700213"/>
            <a:ext cx="7345362" cy="3600450"/>
          </a:xfrm>
        </p:spPr>
        <p:txBody>
          <a:bodyPr/>
          <a:lstStyle/>
          <a:p>
            <a:pPr>
              <a:lnSpc>
                <a:spcPct val="130000"/>
              </a:lnSpc>
              <a:buFontTx/>
              <a:buChar char="o"/>
            </a:pPr>
            <a:r>
              <a:rPr lang="fr-FR" sz="2000" b="1">
                <a:latin typeface="Arial" charset="0"/>
                <a:cs typeface="Arial" charset="0"/>
              </a:rPr>
              <a:t>INRA; CIRAD (France)</a:t>
            </a:r>
          </a:p>
          <a:p>
            <a:pPr>
              <a:lnSpc>
                <a:spcPct val="130000"/>
              </a:lnSpc>
              <a:buFontTx/>
              <a:buChar char="o"/>
            </a:pPr>
            <a:r>
              <a:rPr lang="fr-FR" sz="2000" b="1">
                <a:latin typeface="Arial" charset="0"/>
                <a:cs typeface="Arial" charset="0"/>
              </a:rPr>
              <a:t>Riso DTU; Copenhagen University (Denmark)</a:t>
            </a:r>
          </a:p>
          <a:p>
            <a:pPr>
              <a:lnSpc>
                <a:spcPct val="130000"/>
              </a:lnSpc>
              <a:buFontTx/>
              <a:buChar char="o"/>
            </a:pPr>
            <a:r>
              <a:rPr lang="fr-FR" sz="2000" b="1">
                <a:latin typeface="Arial" charset="0"/>
                <a:cs typeface="Arial" charset="0"/>
              </a:rPr>
              <a:t>Wageningen University and Research (The Netherlands)</a:t>
            </a:r>
          </a:p>
          <a:p>
            <a:pPr>
              <a:lnSpc>
                <a:spcPct val="130000"/>
              </a:lnSpc>
              <a:buFontTx/>
              <a:buChar char="o"/>
            </a:pPr>
            <a:r>
              <a:rPr lang="fr-FR" sz="2000" b="1">
                <a:latin typeface="Arial" charset="0"/>
                <a:cs typeface="Arial" charset="0"/>
              </a:rPr>
              <a:t>Scottish Agricultural College (UK)</a:t>
            </a:r>
          </a:p>
          <a:p>
            <a:pPr>
              <a:lnSpc>
                <a:spcPct val="130000"/>
              </a:lnSpc>
              <a:buFontTx/>
              <a:buChar char="o"/>
            </a:pPr>
            <a:r>
              <a:rPr lang="fr-FR" sz="2000" b="1">
                <a:latin typeface="Arial" charset="0"/>
                <a:cs typeface="Arial" charset="0"/>
              </a:rPr>
              <a:t>BFW (Austria)</a:t>
            </a:r>
          </a:p>
          <a:p>
            <a:pPr>
              <a:lnSpc>
                <a:spcPct val="130000"/>
              </a:lnSpc>
              <a:buFontTx/>
              <a:buChar char="o"/>
            </a:pPr>
            <a:r>
              <a:rPr lang="fr-FR" sz="2000" b="1">
                <a:latin typeface="Arial" charset="0"/>
                <a:cs typeface="Arial" charset="0"/>
              </a:rPr>
              <a:t>Center of Bioclimatology University of Florence (Italy)</a:t>
            </a:r>
          </a:p>
          <a:p>
            <a:pPr>
              <a:lnSpc>
                <a:spcPct val="130000"/>
              </a:lnSpc>
              <a:buFontTx/>
              <a:buChar char="o"/>
            </a:pPr>
            <a:r>
              <a:rPr lang="fr-FR" sz="2000" b="1">
                <a:latin typeface="Arial" charset="0"/>
                <a:cs typeface="Arial" charset="0"/>
              </a:rPr>
              <a:t>Leibniz Association (Germany)</a:t>
            </a:r>
          </a:p>
        </p:txBody>
      </p:sp>
      <p:sp>
        <p:nvSpPr>
          <p:cNvPr id="146437" name="Rectangle 5"/>
          <p:cNvSpPr>
            <a:spLocks noChangeArrowheads="1"/>
          </p:cNvSpPr>
          <p:nvPr/>
        </p:nvSpPr>
        <p:spPr bwMode="auto">
          <a:xfrm>
            <a:off x="1025525" y="5156200"/>
            <a:ext cx="7831138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fr-FR" sz="2000">
                <a:solidFill>
                  <a:schemeClr val="accent2"/>
                </a:solidFill>
                <a:effectLst/>
                <a:latin typeface="Arial" charset="0"/>
                <a:cs typeface="Arial" charset="0"/>
              </a:rPr>
              <a:t>Total high level staff involved: </a:t>
            </a:r>
            <a:r>
              <a:rPr lang="fr-FR" sz="20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562 scientists</a:t>
            </a:r>
          </a:p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endParaRPr lang="fr-FR" sz="20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D3715-EA3A-4042-83EB-A84A5181EEC4}" type="slidenum">
              <a:rPr lang="de-DE"/>
              <a:pPr/>
              <a:t>25</a:t>
            </a:fld>
            <a:endParaRPr lang="de-DE"/>
          </a:p>
        </p:txBody>
      </p:sp>
      <p:sp>
        <p:nvSpPr>
          <p:cNvPr id="155653" name="Rectangle 5"/>
          <p:cNvSpPr>
            <a:spLocks noChangeArrowheads="1"/>
          </p:cNvSpPr>
          <p:nvPr/>
        </p:nvSpPr>
        <p:spPr bwMode="auto">
          <a:xfrm>
            <a:off x="0" y="0"/>
            <a:ext cx="8748713" cy="112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  <a:spcAft>
                <a:spcPct val="30000"/>
              </a:spcAft>
            </a:pPr>
            <a:r>
              <a:rPr lang="en-GB" sz="2400">
                <a:solidFill>
                  <a:schemeClr val="accent2"/>
                </a:solidFill>
                <a:effectLst/>
                <a:latin typeface="Tahoma" charset="0"/>
              </a:rPr>
              <a:t>6. </a:t>
            </a:r>
            <a:r>
              <a:rPr lang="en-GB" sz="2400" u="sng">
                <a:solidFill>
                  <a:schemeClr val="accent2"/>
                </a:solidFill>
                <a:effectLst/>
                <a:latin typeface="Tahoma" charset="0"/>
              </a:rPr>
              <a:t>Preliminary estimate of human resources and skills</a:t>
            </a:r>
            <a:endParaRPr lang="fr-FR" sz="36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  <a:p>
            <a:pPr>
              <a:spcBef>
                <a:spcPct val="30000"/>
              </a:spcBef>
              <a:spcAft>
                <a:spcPct val="30000"/>
              </a:spcAft>
            </a:pPr>
            <a:r>
              <a:rPr lang="fr-FR" sz="2400" b="0" i="1">
                <a:solidFill>
                  <a:schemeClr val="accent2"/>
                </a:solidFill>
                <a:effectLst/>
                <a:latin typeface="Tahoma" charset="0"/>
              </a:rPr>
              <a:t>	6.2 </a:t>
            </a:r>
            <a:r>
              <a:rPr lang="fr-FR" sz="2800" b="0" i="1">
                <a:solidFill>
                  <a:schemeClr val="accent2"/>
                </a:solidFill>
                <a:effectLst/>
                <a:latin typeface="Tahoma" charset="0"/>
              </a:rPr>
              <a:t>A rapidly expanding multidisciplinary field</a:t>
            </a:r>
          </a:p>
        </p:txBody>
      </p:sp>
      <p:pic>
        <p:nvPicPr>
          <p:cNvPr id="155654" name="Picture 6"/>
          <p:cNvPicPr>
            <a:picLocks noChangeAspect="1" noChangeArrowheads="1"/>
          </p:cNvPicPr>
          <p:nvPr/>
        </p:nvPicPr>
        <p:blipFill>
          <a:blip r:embed="rId2"/>
          <a:srcRect l="12845" t="23129" r="45157" b="20593"/>
          <a:stretch>
            <a:fillRect/>
          </a:stretch>
        </p:blipFill>
        <p:spPr bwMode="auto">
          <a:xfrm>
            <a:off x="0" y="2133600"/>
            <a:ext cx="4932363" cy="423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5656" name="Text Box 8"/>
          <p:cNvSpPr txBox="1">
            <a:spLocks noChangeArrowheads="1"/>
          </p:cNvSpPr>
          <p:nvPr/>
        </p:nvSpPr>
        <p:spPr bwMode="auto">
          <a:xfrm>
            <a:off x="396875" y="1196975"/>
            <a:ext cx="874712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FR" sz="140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Web of Science T</a:t>
            </a:r>
            <a:r>
              <a:rPr lang="en-US" sz="140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opic : </a:t>
            </a:r>
            <a:r>
              <a:rPr lang="en-US" sz="1400" b="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((climat* chang*) AND (agricultur* OR forest* OR ecosystem* OR land use)) </a:t>
            </a:r>
          </a:p>
          <a:p>
            <a:r>
              <a:rPr lang="en-US" sz="140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Years : </a:t>
            </a:r>
            <a:r>
              <a:rPr lang="en-US" sz="1400" b="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2000-2008</a:t>
            </a:r>
            <a:endParaRPr lang="fr-FR" sz="1400" b="0"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  <a:p>
            <a:r>
              <a:rPr lang="fr-FR" sz="140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Total : 16 900 papers  </a:t>
            </a:r>
            <a:r>
              <a:rPr lang="fr-FR" sz="1400" b="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 (for comparison : Topic Alzheimer = </a:t>
            </a:r>
            <a:r>
              <a:rPr lang="fr-FR" sz="140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40 800</a:t>
            </a:r>
            <a:r>
              <a:rPr lang="fr-FR" sz="1400" b="0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 papers)</a:t>
            </a:r>
          </a:p>
        </p:txBody>
      </p:sp>
      <p:pic>
        <p:nvPicPr>
          <p:cNvPr id="155658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2711450"/>
            <a:ext cx="4248150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2A84-1197-4A45-BC88-068FE8853D6B}" type="slidenum">
              <a:rPr lang="de-DE"/>
              <a:pPr/>
              <a:t>26</a:t>
            </a:fld>
            <a:endParaRPr lang="de-DE"/>
          </a:p>
        </p:txBody>
      </p:sp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250825" y="260350"/>
            <a:ext cx="88931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GB" sz="2400">
                <a:solidFill>
                  <a:schemeClr val="accent2"/>
                </a:solidFill>
                <a:effectLst/>
                <a:latin typeface="Tahoma" charset="0"/>
              </a:rPr>
              <a:t>6. </a:t>
            </a:r>
            <a:r>
              <a:rPr lang="en-GB" sz="2400" u="sng">
                <a:solidFill>
                  <a:schemeClr val="accent2"/>
                </a:solidFill>
                <a:effectLst/>
                <a:latin typeface="Tahoma" charset="0"/>
              </a:rPr>
              <a:t>Preliminary estimate of human resources and skills</a:t>
            </a:r>
            <a:r>
              <a:rPr lang="fr-FR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/>
            </a:r>
            <a:br>
              <a:rPr lang="fr-FR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</a:br>
            <a:r>
              <a:rPr lang="fr-FR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/>
            </a:r>
            <a:br>
              <a:rPr lang="fr-FR" sz="36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</a:br>
            <a:r>
              <a:rPr lang="fr-FR" sz="2800" b="0" i="1">
                <a:solidFill>
                  <a:schemeClr val="accent2"/>
                </a:solidFill>
                <a:effectLst/>
                <a:latin typeface="Tahoma" charset="0"/>
              </a:rPr>
              <a:t>6.3 A possible governance of the JPI</a:t>
            </a:r>
            <a:endParaRPr lang="fr-FR" sz="2800" b="0" i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</a:endParaRPr>
          </a:p>
        </p:txBody>
      </p:sp>
      <p:grpSp>
        <p:nvGrpSpPr>
          <p:cNvPr id="123912" name="Group 8"/>
          <p:cNvGrpSpPr>
            <a:grpSpLocks/>
          </p:cNvGrpSpPr>
          <p:nvPr/>
        </p:nvGrpSpPr>
        <p:grpSpPr bwMode="auto">
          <a:xfrm>
            <a:off x="36513" y="1720850"/>
            <a:ext cx="9144000" cy="4371975"/>
            <a:chOff x="23" y="1084"/>
            <a:chExt cx="5760" cy="2754"/>
          </a:xfrm>
        </p:grpSpPr>
        <p:pic>
          <p:nvPicPr>
            <p:cNvPr id="123907" name="Picture 3"/>
            <p:cNvPicPr>
              <a:picLocks noChangeAspect="1" noChangeArrowheads="1"/>
            </p:cNvPicPr>
            <p:nvPr/>
          </p:nvPicPr>
          <p:blipFill>
            <a:blip r:embed="rId2"/>
            <a:srcRect r="-32446"/>
            <a:stretch>
              <a:fillRect/>
            </a:stretch>
          </p:blipFill>
          <p:spPr bwMode="auto">
            <a:xfrm>
              <a:off x="23" y="1084"/>
              <a:ext cx="5760" cy="2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3910" name="Text Box 6"/>
            <p:cNvSpPr txBox="1">
              <a:spLocks noChangeArrowheads="1"/>
            </p:cNvSpPr>
            <p:nvPr/>
          </p:nvSpPr>
          <p:spPr bwMode="auto">
            <a:xfrm>
              <a:off x="2880" y="2606"/>
              <a:ext cx="626" cy="14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900" b="0"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Food security</a:t>
              </a:r>
            </a:p>
          </p:txBody>
        </p:sp>
        <p:sp>
          <p:nvSpPr>
            <p:cNvPr id="123911" name="Text Box 7"/>
            <p:cNvSpPr txBox="1">
              <a:spLocks noChangeArrowheads="1"/>
            </p:cNvSpPr>
            <p:nvPr/>
          </p:nvSpPr>
          <p:spPr bwMode="auto">
            <a:xfrm>
              <a:off x="3560" y="2568"/>
              <a:ext cx="681" cy="23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fr-FR" sz="900" b="0">
                  <a:effectLst>
                    <a:outerShdw blurRad="38100" dist="38100" dir="2700000" algn="tl">
                      <a:srgbClr val="C0C0C0"/>
                    </a:outerShdw>
                  </a:effectLst>
                  <a:latin typeface="Tahoma" charset="0"/>
                </a:rPr>
                <a:t>Adaptation &amp; Mitigation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9307-92C6-4FAD-86DB-0B6E09F9B474}" type="slidenum">
              <a:rPr lang="de-DE"/>
              <a:pPr/>
              <a:t>27</a:t>
            </a:fld>
            <a:endParaRPr lang="de-DE"/>
          </a:p>
        </p:txBody>
      </p:sp>
      <p:pic>
        <p:nvPicPr>
          <p:cNvPr id="156676" name="Picture 4" descr="Zeichnun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447800"/>
            <a:ext cx="5105400" cy="3048000"/>
          </a:xfrm>
          <a:prstGeom prst="rect">
            <a:avLst/>
          </a:prstGeom>
          <a:noFill/>
        </p:spPr>
      </p:pic>
      <p:sp>
        <p:nvSpPr>
          <p:cNvPr id="156677" name="Text Box 5"/>
          <p:cNvSpPr txBox="1">
            <a:spLocks noChangeArrowheads="1"/>
          </p:cNvSpPr>
          <p:nvPr/>
        </p:nvSpPr>
        <p:spPr bwMode="auto">
          <a:xfrm>
            <a:off x="3924300" y="5157788"/>
            <a:ext cx="1376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Thank you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1_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lnDef>
  </a:objectDefaults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4021</TotalTime>
  <Words>1691</Words>
  <Application>Microsoft PowerPoint</Application>
  <PresentationFormat>On-screen Show (4:3)</PresentationFormat>
  <Paragraphs>226</Paragraphs>
  <Slides>27</Slides>
  <Notes>6</Notes>
  <HiddenSlides>0</HiddenSlides>
  <MMClips>0</MMClips>
  <ScaleCrop>false</ScaleCrop>
  <HeadingPairs>
    <vt:vector size="8" baseType="variant">
      <vt:variant>
        <vt:lpstr>Polices utilisées</vt:lpstr>
      </vt:variant>
      <vt:variant>
        <vt:i4>6</vt:i4>
      </vt:variant>
      <vt:variant>
        <vt:lpstr>Modèle de conception</vt:lpstr>
      </vt:variant>
      <vt:variant>
        <vt:i4>2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6" baseType="lpstr">
      <vt:lpstr>Times New Roman</vt:lpstr>
      <vt:lpstr>Tahoma</vt:lpstr>
      <vt:lpstr>Arial</vt:lpstr>
      <vt:lpstr>Arial Narrow</vt:lpstr>
      <vt:lpstr>Lucida Sans Unicode</vt:lpstr>
      <vt:lpstr>Symbol</vt:lpstr>
      <vt:lpstr>Standarddesign</vt:lpstr>
      <vt:lpstr>1_Standarddesign</vt:lpstr>
      <vt:lpstr>Microsoft PowerPoint Slide</vt:lpstr>
      <vt:lpstr>‘Adaptation to and mitigation of climate change in the agriculture, forestry and land use sector’ </vt:lpstr>
      <vt:lpstr>Outline</vt:lpstr>
      <vt:lpstr>Diapositive 3</vt:lpstr>
      <vt:lpstr>1.2 A ‘perfect storm’</vt:lpstr>
      <vt:lpstr>1.3 Early warnings and projected trends i) Drought increase</vt:lpstr>
      <vt:lpstr>Diapositive 6</vt:lpstr>
      <vt:lpstr>Diapositive 7</vt:lpstr>
      <vt:lpstr>Diapositive 8</vt:lpstr>
      <vt:lpstr>Diapositive 9</vt:lpstr>
      <vt:lpstr>1. 4 Need for an integrated approach</vt:lpstr>
      <vt:lpstr>Diapositive 11</vt:lpstr>
      <vt:lpstr>Diapositive 12</vt:lpstr>
      <vt:lpstr>Biofuels, agriculture, food security, biodiversity and ecosystems  are all impacted by climate change and linked by land use</vt:lpstr>
      <vt:lpstr>Diapositive 14</vt:lpstr>
      <vt:lpstr>Diapositive 15</vt:lpstr>
      <vt:lpstr>3. Objectives of the JPI</vt:lpstr>
      <vt:lpstr>Diapositive 17</vt:lpstr>
      <vt:lpstr>4. Research questions being addressed</vt:lpstr>
      <vt:lpstr>Diapositive 19</vt:lpstr>
      <vt:lpstr>Diapositive 20</vt:lpstr>
      <vt:lpstr>5. Added-value, benefits and impact</vt:lpstr>
      <vt:lpstr>5. Added-value, benefits and impact</vt:lpstr>
      <vt:lpstr>Diapositive 23</vt:lpstr>
      <vt:lpstr>6. Preliminary estimate of human resources involved   6.1 Partners having expressed their interest</vt:lpstr>
      <vt:lpstr>Diapositive 25</vt:lpstr>
      <vt:lpstr>Diapositive 26</vt:lpstr>
      <vt:lpstr>Diapositive 27</vt:lpstr>
    </vt:vector>
  </TitlesOfParts>
  <Company>BLE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Exploring the full potential of agriculture for mitigation and adaptation to climate change</dc:title>
  <dc:creator>Office Anwender</dc:creator>
  <cp:lastModifiedBy>JF Soussana</cp:lastModifiedBy>
  <cp:revision>133</cp:revision>
  <cp:lastPrinted>2009-05-25T08:48:47Z</cp:lastPrinted>
  <dcterms:created xsi:type="dcterms:W3CDTF">2009-05-15T06:14:32Z</dcterms:created>
  <dcterms:modified xsi:type="dcterms:W3CDTF">2009-09-14T07:03:42Z</dcterms:modified>
</cp:coreProperties>
</file>